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1B0CE6-7E56-46FF-9371-CB4F8B7E08CB}"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3CE9A-FAD8-4A3C-8C02-260C67084E55}" type="slidenum">
              <a:rPr lang="en-US" smtClean="0"/>
              <a:t>‹#›</a:t>
            </a:fld>
            <a:endParaRPr lang="en-US"/>
          </a:p>
        </p:txBody>
      </p:sp>
    </p:spTree>
    <p:extLst>
      <p:ext uri="{BB962C8B-B14F-4D97-AF65-F5344CB8AC3E}">
        <p14:creationId xmlns:p14="http://schemas.microsoft.com/office/powerpoint/2010/main" val="20637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B0CE6-7E56-46FF-9371-CB4F8B7E08CB}"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3CE9A-FAD8-4A3C-8C02-260C67084E55}" type="slidenum">
              <a:rPr lang="en-US" smtClean="0"/>
              <a:t>‹#›</a:t>
            </a:fld>
            <a:endParaRPr lang="en-US"/>
          </a:p>
        </p:txBody>
      </p:sp>
    </p:spTree>
    <p:extLst>
      <p:ext uri="{BB962C8B-B14F-4D97-AF65-F5344CB8AC3E}">
        <p14:creationId xmlns:p14="http://schemas.microsoft.com/office/powerpoint/2010/main" val="194969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B0CE6-7E56-46FF-9371-CB4F8B7E08CB}"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3CE9A-FAD8-4A3C-8C02-260C67084E55}" type="slidenum">
              <a:rPr lang="en-US" smtClean="0"/>
              <a:t>‹#›</a:t>
            </a:fld>
            <a:endParaRPr lang="en-US"/>
          </a:p>
        </p:txBody>
      </p:sp>
    </p:spTree>
    <p:extLst>
      <p:ext uri="{BB962C8B-B14F-4D97-AF65-F5344CB8AC3E}">
        <p14:creationId xmlns:p14="http://schemas.microsoft.com/office/powerpoint/2010/main" val="60309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B0CE6-7E56-46FF-9371-CB4F8B7E08CB}"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3CE9A-FAD8-4A3C-8C02-260C67084E55}" type="slidenum">
              <a:rPr lang="en-US" smtClean="0"/>
              <a:t>‹#›</a:t>
            </a:fld>
            <a:endParaRPr lang="en-US"/>
          </a:p>
        </p:txBody>
      </p:sp>
    </p:spTree>
    <p:extLst>
      <p:ext uri="{BB962C8B-B14F-4D97-AF65-F5344CB8AC3E}">
        <p14:creationId xmlns:p14="http://schemas.microsoft.com/office/powerpoint/2010/main" val="407699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B0CE6-7E56-46FF-9371-CB4F8B7E08CB}"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3CE9A-FAD8-4A3C-8C02-260C67084E55}" type="slidenum">
              <a:rPr lang="en-US" smtClean="0"/>
              <a:t>‹#›</a:t>
            </a:fld>
            <a:endParaRPr lang="en-US"/>
          </a:p>
        </p:txBody>
      </p:sp>
    </p:spTree>
    <p:extLst>
      <p:ext uri="{BB962C8B-B14F-4D97-AF65-F5344CB8AC3E}">
        <p14:creationId xmlns:p14="http://schemas.microsoft.com/office/powerpoint/2010/main" val="113373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1B0CE6-7E56-46FF-9371-CB4F8B7E08CB}"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3CE9A-FAD8-4A3C-8C02-260C67084E55}" type="slidenum">
              <a:rPr lang="en-US" smtClean="0"/>
              <a:t>‹#›</a:t>
            </a:fld>
            <a:endParaRPr lang="en-US"/>
          </a:p>
        </p:txBody>
      </p:sp>
    </p:spTree>
    <p:extLst>
      <p:ext uri="{BB962C8B-B14F-4D97-AF65-F5344CB8AC3E}">
        <p14:creationId xmlns:p14="http://schemas.microsoft.com/office/powerpoint/2010/main" val="223162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1B0CE6-7E56-46FF-9371-CB4F8B7E08CB}" type="datetimeFigureOut">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3CE9A-FAD8-4A3C-8C02-260C67084E55}" type="slidenum">
              <a:rPr lang="en-US" smtClean="0"/>
              <a:t>‹#›</a:t>
            </a:fld>
            <a:endParaRPr lang="en-US"/>
          </a:p>
        </p:txBody>
      </p:sp>
    </p:spTree>
    <p:extLst>
      <p:ext uri="{BB962C8B-B14F-4D97-AF65-F5344CB8AC3E}">
        <p14:creationId xmlns:p14="http://schemas.microsoft.com/office/powerpoint/2010/main" val="196930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1B0CE6-7E56-46FF-9371-CB4F8B7E08CB}"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3CE9A-FAD8-4A3C-8C02-260C67084E55}" type="slidenum">
              <a:rPr lang="en-US" smtClean="0"/>
              <a:t>‹#›</a:t>
            </a:fld>
            <a:endParaRPr lang="en-US"/>
          </a:p>
        </p:txBody>
      </p:sp>
    </p:spTree>
    <p:extLst>
      <p:ext uri="{BB962C8B-B14F-4D97-AF65-F5344CB8AC3E}">
        <p14:creationId xmlns:p14="http://schemas.microsoft.com/office/powerpoint/2010/main" val="258170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B0CE6-7E56-46FF-9371-CB4F8B7E08CB}" type="datetimeFigureOut">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3CE9A-FAD8-4A3C-8C02-260C67084E55}" type="slidenum">
              <a:rPr lang="en-US" smtClean="0"/>
              <a:t>‹#›</a:t>
            </a:fld>
            <a:endParaRPr lang="en-US"/>
          </a:p>
        </p:txBody>
      </p:sp>
    </p:spTree>
    <p:extLst>
      <p:ext uri="{BB962C8B-B14F-4D97-AF65-F5344CB8AC3E}">
        <p14:creationId xmlns:p14="http://schemas.microsoft.com/office/powerpoint/2010/main" val="396752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B0CE6-7E56-46FF-9371-CB4F8B7E08CB}"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3CE9A-FAD8-4A3C-8C02-260C67084E55}" type="slidenum">
              <a:rPr lang="en-US" smtClean="0"/>
              <a:t>‹#›</a:t>
            </a:fld>
            <a:endParaRPr lang="en-US"/>
          </a:p>
        </p:txBody>
      </p:sp>
    </p:spTree>
    <p:extLst>
      <p:ext uri="{BB962C8B-B14F-4D97-AF65-F5344CB8AC3E}">
        <p14:creationId xmlns:p14="http://schemas.microsoft.com/office/powerpoint/2010/main" val="332386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B0CE6-7E56-46FF-9371-CB4F8B7E08CB}"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3CE9A-FAD8-4A3C-8C02-260C67084E55}" type="slidenum">
              <a:rPr lang="en-US" smtClean="0"/>
              <a:t>‹#›</a:t>
            </a:fld>
            <a:endParaRPr lang="en-US"/>
          </a:p>
        </p:txBody>
      </p:sp>
    </p:spTree>
    <p:extLst>
      <p:ext uri="{BB962C8B-B14F-4D97-AF65-F5344CB8AC3E}">
        <p14:creationId xmlns:p14="http://schemas.microsoft.com/office/powerpoint/2010/main" val="409668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B0CE6-7E56-46FF-9371-CB4F8B7E08CB}" type="datetimeFigureOut">
              <a:rPr lang="en-US" smtClean="0"/>
              <a:t>4/7/2020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3CE9A-FAD8-4A3C-8C02-260C67084E55}" type="slidenum">
              <a:rPr lang="en-US" smtClean="0"/>
              <a:t>‹#›</a:t>
            </a:fld>
            <a:endParaRPr lang="en-US"/>
          </a:p>
        </p:txBody>
      </p:sp>
    </p:spTree>
    <p:extLst>
      <p:ext uri="{BB962C8B-B14F-4D97-AF65-F5344CB8AC3E}">
        <p14:creationId xmlns:p14="http://schemas.microsoft.com/office/powerpoint/2010/main" val="382045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jennys-sewing-studio.com/product/tee-shirt-quilt-without-borders-or-sashing-sewing-class/" TargetMode="External"/><Relationship Id="rId2" Type="http://schemas.openxmlformats.org/officeDocument/2006/relationships/hyperlink" Target="https://jennys-sewing-studio.com/product/tee-shirt-quilt-class/" TargetMode="Externa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4.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3.png"/><Relationship Id="rId5" Type="http://schemas.openxmlformats.org/officeDocument/2006/relationships/image" Target="../media/image38.jpeg"/><Relationship Id="rId10" Type="http://schemas.openxmlformats.org/officeDocument/2006/relationships/hyperlink" Target="https://issuu.com/konabayfabrics" TargetMode="External"/><Relationship Id="rId4" Type="http://schemas.openxmlformats.org/officeDocument/2006/relationships/image" Target="../media/image37.jpeg"/><Relationship Id="rId9"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www.youtube.com/watch?v=W_UqIpY-uRg&amp;feature=youtu.be" TargetMode="Externa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s://www.youtube.com/watch?v=7-lcZFLGs_E&amp;t=17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4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jennys-sewing-studio/" TargetMode="External"/><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s://www.youtube.com/watch?v=ek45AWoWeeI&amp;t=0s&amp;list=PLoCdanFJiNKQx5ixUif6cJ-oUVqKtsSzk&amp;index=2"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blog.jennys-sewing-studio.com/sewing-classe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blog.jennys-sewing-studio.com/?p=4992"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533400" y="1738313"/>
            <a:ext cx="18288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a:t>I found this quilt idea from Missouri Quilt Company quite exciting!</a:t>
            </a:r>
          </a:p>
          <a:p>
            <a:pPr eaLnBrk="1" hangingPunct="1"/>
            <a:endParaRPr lang="en-US" altLang="en-US" sz="2800"/>
          </a:p>
        </p:txBody>
      </p:sp>
      <p:pic>
        <p:nvPicPr>
          <p:cNvPr id="337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649605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976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33400"/>
            <a:ext cx="3657600" cy="4876800"/>
          </a:xfrm>
          <a:prstGeom prst="rect">
            <a:avLst/>
          </a:prstGeom>
        </p:spPr>
      </p:pic>
      <p:sp>
        <p:nvSpPr>
          <p:cNvPr id="3" name="TextBox 2"/>
          <p:cNvSpPr txBox="1"/>
          <p:nvPr/>
        </p:nvSpPr>
        <p:spPr>
          <a:xfrm>
            <a:off x="4876800" y="533400"/>
            <a:ext cx="3352800" cy="3046988"/>
          </a:xfrm>
          <a:prstGeom prst="rect">
            <a:avLst/>
          </a:prstGeom>
          <a:noFill/>
        </p:spPr>
        <p:txBody>
          <a:bodyPr wrap="square" rtlCol="0">
            <a:spAutoFit/>
          </a:bodyPr>
          <a:lstStyle/>
          <a:p>
            <a:r>
              <a:rPr lang="en-US" sz="2400" dirty="0" smtClean="0"/>
              <a:t>Using at least 3/8yd of 2 fabrics, I placed them right sides together and drew 4 - A squares of one color and 8 E-triangles in a row so I could quick piece them in a continuous row.</a:t>
            </a:r>
            <a:endParaRPr lang="en-US" sz="2400" dirty="0"/>
          </a:p>
        </p:txBody>
      </p:sp>
    </p:spTree>
    <p:extLst>
      <p:ext uri="{BB962C8B-B14F-4D97-AF65-F5344CB8AC3E}">
        <p14:creationId xmlns:p14="http://schemas.microsoft.com/office/powerpoint/2010/main" val="2408641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0"/>
            <a:ext cx="3543300" cy="4724400"/>
          </a:xfrm>
          <a:prstGeom prst="rect">
            <a:avLst/>
          </a:prstGeom>
        </p:spPr>
      </p:pic>
      <p:sp>
        <p:nvSpPr>
          <p:cNvPr id="3" name="TextBox 2"/>
          <p:cNvSpPr txBox="1"/>
          <p:nvPr/>
        </p:nvSpPr>
        <p:spPr>
          <a:xfrm>
            <a:off x="4800600" y="838200"/>
            <a:ext cx="3962400" cy="1384995"/>
          </a:xfrm>
          <a:prstGeom prst="rect">
            <a:avLst/>
          </a:prstGeom>
          <a:noFill/>
        </p:spPr>
        <p:txBody>
          <a:bodyPr wrap="square" rtlCol="0">
            <a:spAutoFit/>
          </a:bodyPr>
          <a:lstStyle/>
          <a:p>
            <a:r>
              <a:rPr lang="en-US" sz="2800" dirty="0" smtClean="0"/>
              <a:t>Here I quick pieced the E- triangles before I cut them out. I needed 8.</a:t>
            </a:r>
            <a:endParaRPr lang="en-US" sz="2800" dirty="0"/>
          </a:p>
        </p:txBody>
      </p:sp>
    </p:spTree>
    <p:extLst>
      <p:ext uri="{BB962C8B-B14F-4D97-AF65-F5344CB8AC3E}">
        <p14:creationId xmlns:p14="http://schemas.microsoft.com/office/powerpoint/2010/main" val="4177792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09600"/>
            <a:ext cx="3771900" cy="5029200"/>
          </a:xfrm>
          <a:prstGeom prst="rect">
            <a:avLst/>
          </a:prstGeom>
        </p:spPr>
      </p:pic>
      <p:sp>
        <p:nvSpPr>
          <p:cNvPr id="3" name="TextBox 2"/>
          <p:cNvSpPr txBox="1"/>
          <p:nvPr/>
        </p:nvSpPr>
        <p:spPr>
          <a:xfrm>
            <a:off x="5638800" y="609600"/>
            <a:ext cx="2895600" cy="2308324"/>
          </a:xfrm>
          <a:prstGeom prst="rect">
            <a:avLst/>
          </a:prstGeom>
          <a:noFill/>
        </p:spPr>
        <p:txBody>
          <a:bodyPr wrap="square" rtlCol="0">
            <a:spAutoFit/>
          </a:bodyPr>
          <a:lstStyle/>
          <a:p>
            <a:r>
              <a:rPr lang="en-US" sz="2400" dirty="0" smtClean="0"/>
              <a:t>I did not have a fancy tee shirt so added embroidery to the shirt before I cut the block to size using the 12 ½” square.</a:t>
            </a:r>
            <a:endParaRPr lang="en-US" sz="2400" dirty="0"/>
          </a:p>
        </p:txBody>
      </p:sp>
    </p:spTree>
    <p:extLst>
      <p:ext uri="{BB962C8B-B14F-4D97-AF65-F5344CB8AC3E}">
        <p14:creationId xmlns:p14="http://schemas.microsoft.com/office/powerpoint/2010/main" val="2967389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609600"/>
            <a:ext cx="4400550" cy="5867400"/>
          </a:xfrm>
          <a:prstGeom prst="rect">
            <a:avLst/>
          </a:prstGeom>
        </p:spPr>
      </p:pic>
      <p:sp>
        <p:nvSpPr>
          <p:cNvPr id="3" name="TextBox 2"/>
          <p:cNvSpPr txBox="1"/>
          <p:nvPr/>
        </p:nvSpPr>
        <p:spPr>
          <a:xfrm>
            <a:off x="5715000" y="533400"/>
            <a:ext cx="3200400" cy="4154984"/>
          </a:xfrm>
          <a:prstGeom prst="rect">
            <a:avLst/>
          </a:prstGeom>
          <a:noFill/>
        </p:spPr>
        <p:txBody>
          <a:bodyPr wrap="square" rtlCol="0">
            <a:spAutoFit/>
          </a:bodyPr>
          <a:lstStyle/>
          <a:p>
            <a:r>
              <a:rPr lang="en-US" sz="2400" dirty="0" smtClean="0"/>
              <a:t>Here is the layout of my 24” block. Once sewn and quilted and bound I will make a wall quilt with it. The block could also be combined with other 24” blocks to make a quilt  of any size.</a:t>
            </a:r>
          </a:p>
          <a:p>
            <a:r>
              <a:rPr lang="en-US" sz="2400" dirty="0" smtClean="0"/>
              <a:t>I hope you enjoyed my quick wonder block project.</a:t>
            </a:r>
            <a:endParaRPr lang="en-US" sz="2400" dirty="0"/>
          </a:p>
        </p:txBody>
      </p:sp>
    </p:spTree>
    <p:extLst>
      <p:ext uri="{BB962C8B-B14F-4D97-AF65-F5344CB8AC3E}">
        <p14:creationId xmlns:p14="http://schemas.microsoft.com/office/powerpoint/2010/main" val="2512622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7467600" cy="954107"/>
          </a:xfrm>
          <a:prstGeom prst="rect">
            <a:avLst/>
          </a:prstGeom>
          <a:noFill/>
        </p:spPr>
        <p:txBody>
          <a:bodyPr wrap="square" rtlCol="0">
            <a:spAutoFit/>
          </a:bodyPr>
          <a:lstStyle/>
          <a:p>
            <a:r>
              <a:rPr lang="en-US" sz="2800" dirty="0" smtClean="0"/>
              <a:t>Here are other quilt blocks you could adapt to the tee shirt “one block wonder”.</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409700"/>
            <a:ext cx="3962400" cy="4038600"/>
          </a:xfrm>
          <a:prstGeom prst="rect">
            <a:avLst/>
          </a:prstGeom>
        </p:spPr>
      </p:pic>
    </p:spTree>
    <p:extLst>
      <p:ext uri="{BB962C8B-B14F-4D97-AF65-F5344CB8AC3E}">
        <p14:creationId xmlns:p14="http://schemas.microsoft.com/office/powerpoint/2010/main" val="543403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50975"/>
            <a:ext cx="4044950" cy="39560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8525" y="1393825"/>
            <a:ext cx="4032250" cy="4013200"/>
          </a:xfrm>
          <a:prstGeom prst="rect">
            <a:avLst/>
          </a:prstGeom>
        </p:spPr>
      </p:pic>
    </p:spTree>
    <p:extLst>
      <p:ext uri="{BB962C8B-B14F-4D97-AF65-F5344CB8AC3E}">
        <p14:creationId xmlns:p14="http://schemas.microsoft.com/office/powerpoint/2010/main" val="788918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06525"/>
            <a:ext cx="4000500" cy="40449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406525"/>
            <a:ext cx="3981450" cy="4006850"/>
          </a:xfrm>
          <a:prstGeom prst="rect">
            <a:avLst/>
          </a:prstGeom>
        </p:spPr>
      </p:pic>
    </p:spTree>
    <p:extLst>
      <p:ext uri="{BB962C8B-B14F-4D97-AF65-F5344CB8AC3E}">
        <p14:creationId xmlns:p14="http://schemas.microsoft.com/office/powerpoint/2010/main" val="1169709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 y="1625600"/>
            <a:ext cx="89789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2"/>
          <p:cNvSpPr txBox="1">
            <a:spLocks noChangeArrowheads="1"/>
          </p:cNvSpPr>
          <p:nvPr/>
        </p:nvSpPr>
        <p:spPr bwMode="auto">
          <a:xfrm>
            <a:off x="609600" y="381000"/>
            <a:ext cx="731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a:t>Special pieced borders.</a:t>
            </a:r>
          </a:p>
        </p:txBody>
      </p:sp>
    </p:spTree>
    <p:extLst>
      <p:ext uri="{BB962C8B-B14F-4D97-AF65-F5344CB8AC3E}">
        <p14:creationId xmlns:p14="http://schemas.microsoft.com/office/powerpoint/2010/main" val="2249480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60866"/>
            <a:ext cx="7848600" cy="461665"/>
          </a:xfrm>
          <a:prstGeom prst="rect">
            <a:avLst/>
          </a:prstGeom>
          <a:noFill/>
        </p:spPr>
        <p:txBody>
          <a:bodyPr wrap="square" rtlCol="0">
            <a:spAutoFit/>
          </a:bodyPr>
          <a:lstStyle/>
          <a:p>
            <a:pPr algn="ctr"/>
            <a:r>
              <a:rPr lang="en-US" sz="2400" dirty="0" smtClean="0"/>
              <a:t>Here are other border ideas</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50" y="914400"/>
            <a:ext cx="8221500" cy="5334000"/>
          </a:xfrm>
          <a:prstGeom prst="rect">
            <a:avLst/>
          </a:prstGeom>
        </p:spPr>
      </p:pic>
    </p:spTree>
    <p:extLst>
      <p:ext uri="{BB962C8B-B14F-4D97-AF65-F5344CB8AC3E}">
        <p14:creationId xmlns:p14="http://schemas.microsoft.com/office/powerpoint/2010/main" val="2724803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685800"/>
            <a:ext cx="8412480" cy="5369668"/>
          </a:xfrm>
          <a:prstGeom prst="rect">
            <a:avLst/>
          </a:prstGeom>
        </p:spPr>
      </p:pic>
    </p:spTree>
    <p:extLst>
      <p:ext uri="{BB962C8B-B14F-4D97-AF65-F5344CB8AC3E}">
        <p14:creationId xmlns:p14="http://schemas.microsoft.com/office/powerpoint/2010/main" val="3336706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305050" y="1219200"/>
            <a:ext cx="4572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a:t>The center of the block is a tee shirt. Using the 12 ½” ruler to make the center of the quilt, the points of the star are achieved by using the 6 ½” square or A square from Lap quilting.. The star points use template E from lap Quilting.</a:t>
            </a:r>
          </a:p>
        </p:txBody>
      </p:sp>
    </p:spTree>
    <p:extLst>
      <p:ext uri="{BB962C8B-B14F-4D97-AF65-F5344CB8AC3E}">
        <p14:creationId xmlns:p14="http://schemas.microsoft.com/office/powerpoint/2010/main" val="3638514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04386"/>
            <a:ext cx="8328006" cy="5215414"/>
          </a:xfrm>
          <a:prstGeom prst="rect">
            <a:avLst/>
          </a:prstGeom>
        </p:spPr>
      </p:pic>
    </p:spTree>
    <p:extLst>
      <p:ext uri="{BB962C8B-B14F-4D97-AF65-F5344CB8AC3E}">
        <p14:creationId xmlns:p14="http://schemas.microsoft.com/office/powerpoint/2010/main" val="2423754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50" y="762000"/>
            <a:ext cx="8705250" cy="5562600"/>
          </a:xfrm>
          <a:prstGeom prst="rect">
            <a:avLst/>
          </a:prstGeom>
        </p:spPr>
      </p:pic>
    </p:spTree>
    <p:extLst>
      <p:ext uri="{BB962C8B-B14F-4D97-AF65-F5344CB8AC3E}">
        <p14:creationId xmlns:p14="http://schemas.microsoft.com/office/powerpoint/2010/main" val="2128260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228600"/>
            <a:ext cx="9169400" cy="63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120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p:cNvSpPr txBox="1">
            <a:spLocks noChangeArrowheads="1"/>
          </p:cNvSpPr>
          <p:nvPr/>
        </p:nvSpPr>
        <p:spPr bwMode="auto">
          <a:xfrm>
            <a:off x="228600" y="381000"/>
            <a:ext cx="861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hlinkClick r:id="rId2"/>
              </a:rPr>
              <a:t>Tee Shirt Quilts </a:t>
            </a:r>
            <a:r>
              <a:rPr lang="en-US" altLang="en-US" sz="2400" dirty="0">
                <a:latin typeface="Arial" charset="0"/>
              </a:rPr>
              <a:t>are very popular and bring back a lot of memories. I have instruction to make a 20 block quilt. You can take a class with me to learn how tee shirts quilts are done</a:t>
            </a:r>
            <a:r>
              <a:rPr lang="en-US" altLang="en-US" sz="2400" dirty="0" smtClean="0">
                <a:latin typeface="Arial" charset="0"/>
              </a:rPr>
              <a:t>. Jenny’s Sewing Studio offers a </a:t>
            </a:r>
            <a:r>
              <a:rPr lang="en-US" altLang="en-US" sz="2400" dirty="0" smtClean="0">
                <a:latin typeface="Arial" charset="0"/>
                <a:hlinkClick r:id="rId3"/>
              </a:rPr>
              <a:t>Tee Shirt Quilt class with the no sashing option</a:t>
            </a:r>
            <a:endParaRPr lang="en-US" altLang="en-US" sz="2400" dirty="0">
              <a:latin typeface="Arial" charset="0"/>
            </a:endParaRPr>
          </a:p>
        </p:txBody>
      </p:sp>
      <p:pic>
        <p:nvPicPr>
          <p:cNvPr id="6451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90800"/>
            <a:ext cx="381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91100" y="2590800"/>
            <a:ext cx="3810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75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457200" y="381000"/>
            <a:ext cx="61722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a:latin typeface="Arial" charset="0"/>
              </a:rPr>
              <a:t>Fabric</a:t>
            </a:r>
          </a:p>
          <a:p>
            <a:pPr eaLnBrk="1" hangingPunct="1">
              <a:spcBef>
                <a:spcPct val="0"/>
              </a:spcBef>
              <a:buFontTx/>
              <a:buNone/>
            </a:pPr>
            <a:r>
              <a:rPr lang="en-US" altLang="en-US" sz="2800">
                <a:latin typeface="Arial" charset="0"/>
              </a:rPr>
              <a:t>I use 100% cotton for quilting. You can use blends but they do not piece as well, press as well or have the vivid color  as 100% cotton. If you question the colorfastness of the fabric , prewash the material before use. Otherwise I use most fabric right from the bolt.</a:t>
            </a:r>
          </a:p>
          <a:p>
            <a:pPr eaLnBrk="1" hangingPunct="1">
              <a:spcBef>
                <a:spcPct val="0"/>
              </a:spcBef>
              <a:buFontTx/>
              <a:buNone/>
            </a:pPr>
            <a:r>
              <a:rPr lang="en-US" altLang="en-US" sz="2800">
                <a:latin typeface="Arial" charset="0"/>
              </a:rPr>
              <a:t>Most quilting fabrics are 45” wide. Since this is a standard measurement it will help you calculate yardage. </a:t>
            </a:r>
          </a:p>
          <a:p>
            <a:pPr eaLnBrk="1" hangingPunct="1">
              <a:spcBef>
                <a:spcPct val="0"/>
              </a:spcBef>
              <a:buFontTx/>
              <a:buNone/>
            </a:pPr>
            <a:r>
              <a:rPr lang="en-US" altLang="en-US" sz="2800">
                <a:latin typeface="Arial" charset="0"/>
              </a:rPr>
              <a:t>Straight of grain lines follows the selvedge.</a:t>
            </a:r>
          </a:p>
        </p:txBody>
      </p:sp>
      <p:pic>
        <p:nvPicPr>
          <p:cNvPr id="399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7175" y="1066800"/>
            <a:ext cx="2276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10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209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092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1303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13665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5908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25908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8"/>
          <p:cNvSpPr txBox="1">
            <a:spLocks noChangeArrowheads="1"/>
          </p:cNvSpPr>
          <p:nvPr/>
        </p:nvSpPr>
        <p:spPr bwMode="auto">
          <a:xfrm>
            <a:off x="1219200" y="4003675"/>
            <a:ext cx="716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latin typeface="Arial" charset="0"/>
              </a:rPr>
              <a:t>Watch out for directional prints. You have to use them carefully!</a:t>
            </a:r>
          </a:p>
        </p:txBody>
      </p:sp>
      <p:pic>
        <p:nvPicPr>
          <p:cNvPr id="40969"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48100" y="484187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570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5125" y="398145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3900" y="401637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9751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34828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410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534828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83063" y="534828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03900" y="534828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extBox 9"/>
          <p:cNvSpPr txBox="1">
            <a:spLocks noChangeArrowheads="1"/>
          </p:cNvSpPr>
          <p:nvPr/>
        </p:nvSpPr>
        <p:spPr bwMode="auto">
          <a:xfrm>
            <a:off x="762000" y="381000"/>
            <a:ext cx="7620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Always look for blenders and batiks that make good backgrounds. These are fabric you buy to put in your stash because they can be used many ways</a:t>
            </a:r>
            <a:r>
              <a:rPr lang="en-US" altLang="en-US" sz="1800">
                <a:latin typeface="Arial" charset="0"/>
              </a:rPr>
              <a:t>. </a:t>
            </a:r>
            <a:r>
              <a:rPr lang="en-US" altLang="en-US" sz="2400">
                <a:latin typeface="Arial" charset="0"/>
              </a:rPr>
              <a:t>I always have muslin and black fabric on hand. My favorite solid fabric brand is </a:t>
            </a:r>
            <a:r>
              <a:rPr lang="en-US" altLang="en-US" sz="2400">
                <a:latin typeface="Arial" charset="0"/>
                <a:hlinkClick r:id="rId10"/>
              </a:rPr>
              <a:t>Kona Bay</a:t>
            </a:r>
            <a:r>
              <a:rPr lang="en-US" altLang="en-US" sz="2400">
                <a:latin typeface="Arial" charset="0"/>
              </a:rPr>
              <a:t>. I use Roc-Lon muslin 403 as a brand of unbleached muslin. ( Roc-Lon was founded in 1832 in Baltimore, MD.)</a:t>
            </a:r>
          </a:p>
        </p:txBody>
      </p:sp>
      <p:pic>
        <p:nvPicPr>
          <p:cNvPr id="41995" name="Picture 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84400" y="4022725"/>
            <a:ext cx="18557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42888" y="4022725"/>
            <a:ext cx="18684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186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2850" y="1636713"/>
            <a:ext cx="4603750"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4"/>
          <p:cNvSpPr txBox="1">
            <a:spLocks noChangeArrowheads="1"/>
          </p:cNvSpPr>
          <p:nvPr/>
        </p:nvSpPr>
        <p:spPr bwMode="auto">
          <a:xfrm>
            <a:off x="1600200" y="304800"/>
            <a:ext cx="640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White on White is a perfect stash fabric for backgrounds.</a:t>
            </a:r>
          </a:p>
        </p:txBody>
      </p:sp>
    </p:spTree>
    <p:extLst>
      <p:ext uri="{BB962C8B-B14F-4D97-AF65-F5344CB8AC3E}">
        <p14:creationId xmlns:p14="http://schemas.microsoft.com/office/powerpoint/2010/main" val="2728547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1143000" y="411163"/>
            <a:ext cx="7010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Here are some batting types. For machine and hand quilting I like light weight polyester and fusible batting. If you are going to use batting made sure it is bonded so it does not clump. Cotton batting is popular. Cotton does hold the layers together better as you quilt..</a:t>
            </a:r>
          </a:p>
        </p:txBody>
      </p:sp>
      <p:pic>
        <p:nvPicPr>
          <p:cNvPr id="45059"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2325" y="4800600"/>
            <a:ext cx="37719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95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78163"/>
            <a:ext cx="240665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094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304800"/>
            <a:ext cx="8229600" cy="5364163"/>
          </a:xfrm>
        </p:spPr>
        <p:txBody>
          <a:bodyPr/>
          <a:lstStyle/>
          <a:p>
            <a:pPr eaLnBrk="1" hangingPunct="1">
              <a:defRPr/>
            </a:pPr>
            <a:r>
              <a:rPr lang="en-US" altLang="en-US" sz="2400" dirty="0" smtClean="0"/>
              <a:t>To quilt a whole piece quilt top I use double faced prequilted fabric. It makes assembly and sewing of the 3 layers a lot easier and cheaper than using a backing, batting and top layer. I have even suggested buying a comforter to use as 2 of the 3 layers when cost is a factor. Shop around. The best advise is the try the 3 layers together as one and feel the thickness and flexibility of the fabric layers before you decide what will make a good backing and batting. Try to avoid seams and extra loft battings when machine quilting.</a:t>
            </a:r>
          </a:p>
          <a:p>
            <a:pPr marL="0" indent="0" eaLnBrk="1" hangingPunct="1">
              <a:buFont typeface="Arial" charset="0"/>
              <a:buNone/>
              <a:defRPr/>
            </a:pPr>
            <a:endParaRPr lang="en-US" altLang="en-US" dirty="0" smtClean="0"/>
          </a:p>
        </p:txBody>
      </p:sp>
      <p:pic>
        <p:nvPicPr>
          <p:cNvPr id="4608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962400"/>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4400" y="3979863"/>
            <a:ext cx="2343150"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9624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643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to Missouri Quilt Company for the design idea.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425" y="1881981"/>
            <a:ext cx="8185150" cy="3962400"/>
          </a:xfrm>
        </p:spPr>
      </p:pic>
    </p:spTree>
    <p:extLst>
      <p:ext uri="{BB962C8B-B14F-4D97-AF65-F5344CB8AC3E}">
        <p14:creationId xmlns:p14="http://schemas.microsoft.com/office/powerpoint/2010/main" val="12307419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3"/>
          <p:cNvSpPr txBox="1">
            <a:spLocks noChangeArrowheads="1"/>
          </p:cNvSpPr>
          <p:nvPr/>
        </p:nvSpPr>
        <p:spPr bwMode="auto">
          <a:xfrm>
            <a:off x="914400" y="304800"/>
            <a:ext cx="7086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a:t>Sometimes buying a quilted comforter as a backing is cheaper and easier than buying backing and batting.</a:t>
            </a:r>
          </a:p>
          <a:p>
            <a:pPr eaLnBrk="1" hangingPunct="1"/>
            <a:endParaRPr lang="en-US" altLang="en-US" sz="2800"/>
          </a:p>
        </p:txBody>
      </p:sp>
      <p:pic>
        <p:nvPicPr>
          <p:cNvPr id="4710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526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720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816100"/>
            <a:ext cx="45529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4"/>
          <p:cNvSpPr txBox="1">
            <a:spLocks noChangeArrowheads="1"/>
          </p:cNvSpPr>
          <p:nvPr/>
        </p:nvSpPr>
        <p:spPr bwMode="auto">
          <a:xfrm>
            <a:off x="381000" y="0"/>
            <a:ext cx="8610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a:t>Some sewers like to use polar fleece as a batting and backing substitue. Check out Boscov’s, Walmart and Kohl’s as they may sell inexpensive throws the size you need for the backing.</a:t>
            </a:r>
          </a:p>
        </p:txBody>
      </p:sp>
    </p:spTree>
    <p:extLst>
      <p:ext uri="{BB962C8B-B14F-4D97-AF65-F5344CB8AC3E}">
        <p14:creationId xmlns:p14="http://schemas.microsoft.com/office/powerpoint/2010/main" val="1452588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1288" y="381000"/>
            <a:ext cx="3962400" cy="5505450"/>
          </a:xfrm>
        </p:spPr>
        <p:txBody>
          <a:bodyPr>
            <a:normAutofit fontScale="90000"/>
          </a:bodyPr>
          <a:lstStyle/>
          <a:p>
            <a:pPr>
              <a:defRPr/>
            </a:pPr>
            <a:r>
              <a:rPr lang="en-US" dirty="0" smtClean="0"/>
              <a:t>You can also choose </a:t>
            </a:r>
            <a:r>
              <a:rPr lang="en-US" dirty="0" err="1" smtClean="0"/>
              <a:t>Minky</a:t>
            </a:r>
            <a:r>
              <a:rPr lang="en-US" dirty="0" smtClean="0"/>
              <a:t> which is the softest choice. If you choose polar fleece or </a:t>
            </a:r>
            <a:r>
              <a:rPr lang="en-US" dirty="0" err="1" smtClean="0"/>
              <a:t>Minky</a:t>
            </a:r>
            <a:r>
              <a:rPr lang="en-US" dirty="0" smtClean="0"/>
              <a:t> you will probably turn and tie you quilt.</a:t>
            </a:r>
            <a:endParaRPr lang="en-US" dirty="0"/>
          </a:p>
        </p:txBody>
      </p:sp>
      <p:pic>
        <p:nvPicPr>
          <p:cNvPr id="491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36600"/>
            <a:ext cx="45339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808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ChangeArrowheads="1"/>
          </p:cNvSpPr>
          <p:nvPr/>
        </p:nvSpPr>
        <p:spPr bwMode="auto">
          <a:xfrm>
            <a:off x="723900" y="2895600"/>
            <a:ext cx="8001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If you choose a backing and batting or a pre quilted fabric you will want to quilt the quilt by machine.</a:t>
            </a:r>
          </a:p>
          <a:p>
            <a:pPr eaLnBrk="1" hangingPunct="1">
              <a:spcBef>
                <a:spcPct val="0"/>
              </a:spcBef>
              <a:buFontTx/>
              <a:buNone/>
            </a:pPr>
            <a:endParaRPr lang="en-US" altLang="en-US" sz="2400">
              <a:latin typeface="Arial" charset="0"/>
            </a:endParaRPr>
          </a:p>
          <a:p>
            <a:pPr eaLnBrk="1" hangingPunct="1">
              <a:spcBef>
                <a:spcPct val="0"/>
              </a:spcBef>
              <a:buFontTx/>
              <a:buNone/>
            </a:pPr>
            <a:r>
              <a:rPr lang="en-US" altLang="en-US" sz="2400">
                <a:latin typeface="Arial" charset="0"/>
              </a:rPr>
              <a:t>Learn to do free motion quilting. It is like drawing with your machine. Use the free motion foot for best results. I suggest making a practice square you can warm up on before you begin your good project. </a:t>
            </a:r>
          </a:p>
        </p:txBody>
      </p:sp>
      <p:pic>
        <p:nvPicPr>
          <p:cNvPr id="50179"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7800" y="304800"/>
            <a:ext cx="337820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671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p:txBody>
          <a:bodyPr/>
          <a:lstStyle/>
          <a:p>
            <a:pPr eaLnBrk="1" hangingPunct="1">
              <a:defRPr/>
            </a:pPr>
            <a:r>
              <a:rPr lang="en-US" altLang="en-US" dirty="0" smtClean="0"/>
              <a:t>Quilting is the act of putting three layers of fabric together. A top, batting and bottom layer make up the quilt.</a:t>
            </a:r>
          </a:p>
          <a:p>
            <a:pPr marL="0" indent="0" eaLnBrk="1" hangingPunct="1">
              <a:buFont typeface="Arial" charset="0"/>
              <a:buNone/>
              <a:defRPr/>
            </a:pPr>
            <a:endParaRPr lang="en-US" altLang="en-US" dirty="0" smtClean="0"/>
          </a:p>
        </p:txBody>
      </p:sp>
      <p:pic>
        <p:nvPicPr>
          <p:cNvPr id="5120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200400"/>
            <a:ext cx="360521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200400"/>
            <a:ext cx="27193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781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457200" y="381000"/>
            <a:ext cx="845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I like to use my sewing machine to quilt. Some like the craft of hand sewing the 3 layers. Some use a frame to hold the quilt layers as the quilting is done. I use safety pins to hold the 3 layers together and then I use my machine to quilt.</a:t>
            </a:r>
          </a:p>
        </p:txBody>
      </p:sp>
      <p:pic>
        <p:nvPicPr>
          <p:cNvPr id="5222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4175" y="2133600"/>
            <a:ext cx="583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4150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381000" y="304800"/>
            <a:ext cx="8229600" cy="4525963"/>
          </a:xfrm>
        </p:spPr>
        <p:txBody>
          <a:bodyPr/>
          <a:lstStyle/>
          <a:p>
            <a:pPr algn="ctr" eaLnBrk="1" hangingPunct="1"/>
            <a:r>
              <a:rPr lang="en-US" altLang="en-US" sz="2400" smtClean="0"/>
              <a:t>Side to side motions and up and down motions are best. Try to run your sewing machine at a good even and medium sewing speed. I use quilting gloves for a good grip on the fabric. Here is a demonstration on how the technique works using this foot</a:t>
            </a:r>
            <a:r>
              <a:rPr lang="en-US" altLang="en-US" sz="2400" smtClean="0">
                <a:solidFill>
                  <a:srgbClr val="FF0000"/>
                </a:solidFill>
              </a:rPr>
              <a:t>. </a:t>
            </a:r>
            <a:r>
              <a:rPr lang="en-US" altLang="en-US" sz="2400" smtClean="0">
                <a:solidFill>
                  <a:srgbClr val="FF0000"/>
                </a:solidFill>
                <a:hlinkClick r:id="rId2"/>
              </a:rPr>
              <a:t>The video was created by Singer. </a:t>
            </a:r>
            <a:endParaRPr lang="en-US" altLang="en-US" sz="2400" smtClean="0">
              <a:solidFill>
                <a:srgbClr val="FF0000"/>
              </a:solidFill>
            </a:endParaRPr>
          </a:p>
        </p:txBody>
      </p:sp>
      <p:pic>
        <p:nvPicPr>
          <p:cNvPr id="5325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14600"/>
            <a:ext cx="38227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124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608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2000"/>
            <a:ext cx="32385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2"/>
          <p:cNvSpPr txBox="1">
            <a:spLocks noChangeArrowheads="1"/>
          </p:cNvSpPr>
          <p:nvPr/>
        </p:nvSpPr>
        <p:spPr bwMode="auto">
          <a:xfrm>
            <a:off x="4648200" y="762000"/>
            <a:ext cx="3200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Once you learn to free motion quilt you can even make fancy quilting designs on solid fabrics.</a:t>
            </a:r>
          </a:p>
        </p:txBody>
      </p:sp>
      <p:pic>
        <p:nvPicPr>
          <p:cNvPr id="542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28913"/>
            <a:ext cx="3276600"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582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rtlCol="0">
            <a:normAutofit fontScale="90000"/>
          </a:bodyPr>
          <a:lstStyle/>
          <a:p>
            <a:pPr eaLnBrk="1" fontAlgn="auto" hangingPunct="1">
              <a:spcAft>
                <a:spcPts val="0"/>
              </a:spcAft>
              <a:defRPr/>
            </a:pPr>
            <a:r>
              <a:rPr lang="en-US" sz="3200" dirty="0" smtClean="0"/>
              <a:t/>
            </a:r>
            <a:br>
              <a:rPr lang="en-US" sz="3200" dirty="0" smtClean="0"/>
            </a:br>
            <a:r>
              <a:rPr lang="en-US" sz="3200" dirty="0" smtClean="0">
                <a:solidFill>
                  <a:schemeClr val="tx1">
                    <a:lumMod val="50000"/>
                  </a:schemeClr>
                </a:solidFill>
              </a:rPr>
              <a:t>The </a:t>
            </a:r>
            <a:r>
              <a:rPr lang="en-US" sz="3200" dirty="0" smtClean="0">
                <a:solidFill>
                  <a:schemeClr val="tx1">
                    <a:lumMod val="50000"/>
                  </a:schemeClr>
                </a:solidFill>
                <a:hlinkClick r:id="rId2"/>
              </a:rPr>
              <a:t>walking foot</a:t>
            </a:r>
            <a:r>
              <a:rPr lang="en-US" sz="3200" dirty="0" smtClean="0">
                <a:solidFill>
                  <a:schemeClr val="tx1">
                    <a:lumMod val="50000"/>
                  </a:schemeClr>
                </a:solidFill>
              </a:rPr>
              <a:t> helps feed all the layers of the quilt </a:t>
            </a:r>
            <a:r>
              <a:rPr lang="en-US" dirty="0" smtClean="0"/>
              <a:t/>
            </a:r>
            <a:br>
              <a:rPr lang="en-US" dirty="0" smtClean="0"/>
            </a:br>
            <a:endParaRPr lang="en-US" dirty="0" smtClean="0"/>
          </a:p>
        </p:txBody>
      </p:sp>
      <p:pic>
        <p:nvPicPr>
          <p:cNvPr id="5529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300" y="3429000"/>
            <a:ext cx="2895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7200" y="1143000"/>
            <a:ext cx="8382000" cy="1200150"/>
          </a:xfrm>
          <a:prstGeom prst="rect">
            <a:avLst/>
          </a:prstGeom>
        </p:spPr>
        <p:txBody>
          <a:bodyPr>
            <a:spAutoFit/>
          </a:bodyPr>
          <a:lstStyle/>
          <a:p>
            <a:pPr>
              <a:defRPr/>
            </a:pPr>
            <a:r>
              <a:rPr lang="en-US" sz="2400" dirty="0">
                <a:solidFill>
                  <a:schemeClr val="tx1">
                    <a:lumMod val="50000"/>
                  </a:schemeClr>
                </a:solidFill>
              </a:rPr>
              <a:t>You will need a walking foot for the quilt edges, straight line stitching, stitch in the ditch and binding. If you do not use a walking foot I guarantee a lot of puckering.</a:t>
            </a:r>
          </a:p>
        </p:txBody>
      </p:sp>
    </p:spTree>
    <p:extLst>
      <p:ext uri="{BB962C8B-B14F-4D97-AF65-F5344CB8AC3E}">
        <p14:creationId xmlns:p14="http://schemas.microsoft.com/office/powerpoint/2010/main" val="1131867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smtClean="0"/>
              <a:t>Safety pin layers for quilting</a:t>
            </a:r>
          </a:p>
        </p:txBody>
      </p:sp>
      <p:pic>
        <p:nvPicPr>
          <p:cNvPr id="563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p:spPr>
      </p:pic>
    </p:spTree>
    <p:extLst>
      <p:ext uri="{BB962C8B-B14F-4D97-AF65-F5344CB8AC3E}">
        <p14:creationId xmlns:p14="http://schemas.microsoft.com/office/powerpoint/2010/main" val="842214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0"/>
            <a:ext cx="5095875"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1092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mtClean="0"/>
              <a:t>Free motion quilt the outlines</a:t>
            </a:r>
          </a:p>
        </p:txBody>
      </p:sp>
      <p:pic>
        <p:nvPicPr>
          <p:cNvPr id="573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p:spPr>
      </p:pic>
    </p:spTree>
    <p:extLst>
      <p:ext uri="{BB962C8B-B14F-4D97-AF65-F5344CB8AC3E}">
        <p14:creationId xmlns:p14="http://schemas.microsoft.com/office/powerpoint/2010/main" val="25715197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Quilt straight areas with walking foot</a:t>
            </a:r>
          </a:p>
        </p:txBody>
      </p:sp>
      <p:pic>
        <p:nvPicPr>
          <p:cNvPr id="583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p:spPr>
      </p:pic>
    </p:spTree>
    <p:extLst>
      <p:ext uri="{BB962C8B-B14F-4D97-AF65-F5344CB8AC3E}">
        <p14:creationId xmlns:p14="http://schemas.microsoft.com/office/powerpoint/2010/main" val="4111036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smtClean="0"/>
              <a:t>Sewing the Binding</a:t>
            </a:r>
          </a:p>
        </p:txBody>
      </p:sp>
      <p:pic>
        <p:nvPicPr>
          <p:cNvPr id="5939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4163" y="1752600"/>
            <a:ext cx="5830887"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382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3"/>
          <p:cNvSpPr txBox="1">
            <a:spLocks noChangeArrowheads="1"/>
          </p:cNvSpPr>
          <p:nvPr/>
        </p:nvSpPr>
        <p:spPr bwMode="auto">
          <a:xfrm>
            <a:off x="228600" y="3810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If you need a class to finish a quilt top, I teach that class. Learn to layer and quilt the top. In class I show you how to sew the binding and how to miter the corners.</a:t>
            </a:r>
          </a:p>
        </p:txBody>
      </p:sp>
      <p:pic>
        <p:nvPicPr>
          <p:cNvPr id="6041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050" y="3536950"/>
            <a:ext cx="23622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549650"/>
            <a:ext cx="20034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51600" y="3581400"/>
            <a:ext cx="20383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9724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0" y="990600"/>
            <a:ext cx="234315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667000"/>
            <a:ext cx="25146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343400"/>
            <a:ext cx="23749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6645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914400" y="3429000"/>
            <a:ext cx="7696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Quilting is a vast subject and we have only touch the surface of the quilting methods you can learn and sew.</a:t>
            </a:r>
          </a:p>
          <a:p>
            <a:pPr eaLnBrk="1" hangingPunct="1">
              <a:spcBef>
                <a:spcPct val="0"/>
              </a:spcBef>
              <a:buFontTx/>
              <a:buNone/>
            </a:pPr>
            <a:endParaRPr lang="en-US" altLang="en-US" sz="2400">
              <a:latin typeface="Arial" charset="0"/>
            </a:endParaRPr>
          </a:p>
          <a:p>
            <a:pPr eaLnBrk="1" hangingPunct="1">
              <a:spcBef>
                <a:spcPct val="0"/>
              </a:spcBef>
              <a:buFontTx/>
              <a:buNone/>
            </a:pPr>
            <a:r>
              <a:rPr lang="en-US" altLang="en-US" sz="2400">
                <a:latin typeface="Arial" charset="0"/>
              </a:rPr>
              <a:t>You only need to know how to use your sewing machine straight stitch to learn machine quilting. Learn how many fun this craft can be!</a:t>
            </a:r>
          </a:p>
        </p:txBody>
      </p:sp>
      <p:pic>
        <p:nvPicPr>
          <p:cNvPr id="665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14400"/>
            <a:ext cx="33623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3623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66700"/>
            <a:ext cx="6477000"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2"/>
          <p:cNvSpPr txBox="1">
            <a:spLocks noChangeArrowheads="1"/>
          </p:cNvSpPr>
          <p:nvPr/>
        </p:nvSpPr>
        <p:spPr bwMode="auto">
          <a:xfrm>
            <a:off x="304800" y="4114800"/>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To keep the art of quilting alive Jenny’s Sewing Studio offers a Lap Quilt club monthly. To start your quilting adventure please register in advance at </a:t>
            </a:r>
            <a:r>
              <a:rPr lang="en-US" altLang="en-US" sz="2400" dirty="0">
                <a:latin typeface="Arial" charset="0"/>
                <a:hlinkClick r:id="rId3"/>
              </a:rPr>
              <a:t>www.jennys-sewing-studio</a:t>
            </a:r>
            <a:r>
              <a:rPr lang="en-US" altLang="en-US" sz="2400" dirty="0">
                <a:latin typeface="Arial" charset="0"/>
              </a:rPr>
              <a:t> I suggest you start with “One on One” lessons to </a:t>
            </a:r>
            <a:r>
              <a:rPr lang="en-US" altLang="en-US" sz="2400" dirty="0" smtClean="0">
                <a:latin typeface="Arial" charset="0"/>
              </a:rPr>
              <a:t>get </a:t>
            </a:r>
            <a:r>
              <a:rPr lang="en-US" altLang="en-US" sz="2400" dirty="0">
                <a:latin typeface="Arial" charset="0"/>
              </a:rPr>
              <a:t>up the speed with the group. Classes are only $</a:t>
            </a:r>
            <a:r>
              <a:rPr lang="en-US" altLang="en-US" sz="2400" dirty="0" smtClean="0">
                <a:latin typeface="Arial" charset="0"/>
              </a:rPr>
              <a:t>20 to learn the basics of Lap Quilting..</a:t>
            </a:r>
            <a:endParaRPr lang="en-US" altLang="en-US" sz="2400" dirty="0">
              <a:latin typeface="Arial" charset="0"/>
            </a:endParaRPr>
          </a:p>
        </p:txBody>
      </p:sp>
    </p:spTree>
    <p:extLst>
      <p:ext uri="{BB962C8B-B14F-4D97-AF65-F5344CB8AC3E}">
        <p14:creationId xmlns:p14="http://schemas.microsoft.com/office/powerpoint/2010/main" val="34546976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533400" y="773113"/>
            <a:ext cx="82296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latin typeface="Arial" charset="0"/>
              </a:rPr>
              <a:t>The quilting style I will introduce is </a:t>
            </a:r>
            <a:r>
              <a:rPr lang="en-US" altLang="en-US" sz="2800">
                <a:latin typeface="Arial" charset="0"/>
                <a:hlinkClick r:id="rId2"/>
              </a:rPr>
              <a:t>Lap Quilting</a:t>
            </a:r>
            <a:r>
              <a:rPr lang="en-US" altLang="en-US" sz="2800">
                <a:latin typeface="Arial" charset="0"/>
              </a:rPr>
              <a:t> with Georgia Bonesteel. The Lap Quilt book contains a showcase of traditional piecing and quilting for all beginner quilters</a:t>
            </a:r>
          </a:p>
          <a:p>
            <a:pPr eaLnBrk="1" hangingPunct="1">
              <a:spcBef>
                <a:spcPct val="0"/>
              </a:spcBef>
              <a:buFontTx/>
              <a:buNone/>
            </a:pPr>
            <a:endParaRPr lang="en-US" altLang="en-US" sz="2800">
              <a:latin typeface="Arial" charset="0"/>
            </a:endParaRPr>
          </a:p>
          <a:p>
            <a:pPr eaLnBrk="1" hangingPunct="1">
              <a:spcBef>
                <a:spcPct val="0"/>
              </a:spcBef>
              <a:buFontTx/>
              <a:buNone/>
            </a:pPr>
            <a:endParaRPr lang="en-US" altLang="en-US" sz="2800">
              <a:latin typeface="Arial" charset="0"/>
            </a:endParaRPr>
          </a:p>
          <a:p>
            <a:pPr eaLnBrk="1" hangingPunct="1">
              <a:spcBef>
                <a:spcPct val="0"/>
              </a:spcBef>
              <a:buFontTx/>
              <a:buNone/>
            </a:pPr>
            <a:endParaRPr lang="en-US" altLang="en-US" sz="2800">
              <a:latin typeface="Arial" charset="0"/>
            </a:endParaRPr>
          </a:p>
          <a:p>
            <a:pPr eaLnBrk="1" hangingPunct="1">
              <a:spcBef>
                <a:spcPct val="0"/>
              </a:spcBef>
              <a:buFontTx/>
              <a:buNone/>
            </a:pPr>
            <a:endParaRPr lang="en-US" altLang="en-US" sz="2800">
              <a:latin typeface="Arial" charset="0"/>
            </a:endParaRPr>
          </a:p>
          <a:p>
            <a:pPr eaLnBrk="1" hangingPunct="1">
              <a:spcBef>
                <a:spcPct val="0"/>
              </a:spcBef>
              <a:buFontTx/>
              <a:buNone/>
            </a:pPr>
            <a:endParaRPr lang="en-US" altLang="en-US" sz="2800">
              <a:latin typeface="Arial" charset="0"/>
            </a:endParaRPr>
          </a:p>
          <a:p>
            <a:pPr eaLnBrk="1" hangingPunct="1">
              <a:spcBef>
                <a:spcPct val="0"/>
              </a:spcBef>
              <a:buFontTx/>
              <a:buNone/>
            </a:pPr>
            <a:endParaRPr lang="en-US" altLang="en-US" sz="2800">
              <a:latin typeface="Arial" charset="0"/>
            </a:endParaRPr>
          </a:p>
          <a:p>
            <a:pPr eaLnBrk="1" hangingPunct="1">
              <a:spcBef>
                <a:spcPct val="0"/>
              </a:spcBef>
              <a:buFontTx/>
              <a:buNone/>
            </a:pPr>
            <a:r>
              <a:rPr lang="en-US" altLang="en-US" sz="2800">
                <a:latin typeface="Arial" charset="0"/>
              </a:rPr>
              <a:t>One of the first quilting projects I completed was a Lap Quilt. It is called a Lap Quilt because it is portable and needs no frame to quilt. </a:t>
            </a:r>
          </a:p>
        </p:txBody>
      </p:sp>
      <p:pic>
        <p:nvPicPr>
          <p:cNvPr id="686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667000"/>
            <a:ext cx="147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530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i1.wp.com/blog.jennys-sewing-studio.com/wp-content/uploads/2018/12/lap-quilting-1.jpg?resize=232%2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824163"/>
            <a:ext cx="2971800"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ChangeArrowheads="1"/>
          </p:cNvSpPr>
          <p:nvPr/>
        </p:nvSpPr>
        <p:spPr bwMode="auto">
          <a:xfrm>
            <a:off x="228600" y="196850"/>
            <a:ext cx="8458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Each student can bring their sewing machine ( in good working order ) to work along with the instructor. Enroll for one or more months and sew along as we build a quilt from your fabrics or scraps. A monthly materials list will be emailed once you enroll. The Lap Quilt Book is strongly suggested as a follow along guide. A sewing machine can be provided on request if available.</a:t>
            </a:r>
          </a:p>
        </p:txBody>
      </p:sp>
    </p:spTree>
    <p:extLst>
      <p:ext uri="{BB962C8B-B14F-4D97-AF65-F5344CB8AC3E}">
        <p14:creationId xmlns:p14="http://schemas.microsoft.com/office/powerpoint/2010/main" val="39230359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228600" y="92075"/>
            <a:ext cx="8610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a:latin typeface="Arial" charset="0"/>
              </a:rPr>
              <a:t>In 2016 I have moved my studio to my home at 1030 South Schumaker Dr. I teach classes by enrollment and appointment only. Class information and calendar links can be found in my "One on One instruction" link at:</a:t>
            </a:r>
          </a:p>
          <a:p>
            <a:pPr algn="ctr" eaLnBrk="1" hangingPunct="1">
              <a:spcBef>
                <a:spcPct val="0"/>
              </a:spcBef>
              <a:buFontTx/>
              <a:buNone/>
            </a:pPr>
            <a:r>
              <a:rPr lang="en-US" altLang="en-US" sz="2800">
                <a:latin typeface="Arial" charset="0"/>
                <a:hlinkClick r:id="rId2"/>
              </a:rPr>
              <a:t>http://blog.jennys-sewing-studio.com/sewing-classes/</a:t>
            </a:r>
            <a:endParaRPr lang="en-US" altLang="en-US" sz="2800">
              <a:latin typeface="Arial" charset="0"/>
            </a:endParaRPr>
          </a:p>
          <a:p>
            <a:pPr algn="ctr" eaLnBrk="1" hangingPunct="1">
              <a:spcBef>
                <a:spcPct val="0"/>
              </a:spcBef>
              <a:buFontTx/>
              <a:buNone/>
            </a:pPr>
            <a:endParaRPr lang="en-US" altLang="en-US" sz="2800">
              <a:latin typeface="Arial" charset="0"/>
            </a:endParaRPr>
          </a:p>
        </p:txBody>
      </p:sp>
      <p:pic>
        <p:nvPicPr>
          <p:cNvPr id="706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984500"/>
            <a:ext cx="342900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754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292830" cy="2362200"/>
          </a:xfrm>
        </p:spPr>
        <p:txBody>
          <a:bodyPr>
            <a:normAutofit fontScale="90000"/>
          </a:bodyPr>
          <a:lstStyle/>
          <a:p>
            <a:r>
              <a:rPr lang="en-US" sz="2800" dirty="0" smtClean="0"/>
              <a:t>I am using templates A square and E triangle from the lap quilting book plus my 12 ½ “ ruler for the center of the block .</a:t>
            </a:r>
            <a:br>
              <a:rPr lang="en-US" sz="2800" dirty="0" smtClean="0"/>
            </a:br>
            <a:r>
              <a:rPr lang="en-US" sz="2800" dirty="0" smtClean="0"/>
              <a:t>This block will be a small wall quilt and I can add borders to make it larger . The wall quilt block will measure 24” when finished. I used an old tee shirt I found in my closet for the center. </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3973" y="2971800"/>
            <a:ext cx="3645653" cy="3154363"/>
          </a:xfrm>
        </p:spPr>
      </p:pic>
    </p:spTree>
    <p:extLst>
      <p:ext uri="{BB962C8B-B14F-4D97-AF65-F5344CB8AC3E}">
        <p14:creationId xmlns:p14="http://schemas.microsoft.com/office/powerpoint/2010/main" val="4158143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276225" y="165100"/>
            <a:ext cx="8763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I offer </a:t>
            </a:r>
            <a:r>
              <a:rPr lang="en-US" altLang="en-US" sz="2400" b="1">
                <a:latin typeface="Arial" charset="0"/>
              </a:rPr>
              <a:t>Beginning and Intermediate </a:t>
            </a:r>
            <a:r>
              <a:rPr lang="en-US" altLang="en-US" sz="2400">
                <a:latin typeface="Arial" charset="0"/>
              </a:rPr>
              <a:t>sewing classes; </a:t>
            </a:r>
            <a:r>
              <a:rPr lang="en-US" altLang="en-US" sz="2400" b="1">
                <a:latin typeface="Arial" charset="0"/>
              </a:rPr>
              <a:t>Quilt</a:t>
            </a:r>
            <a:r>
              <a:rPr lang="en-US" altLang="en-US" sz="2400">
                <a:latin typeface="Arial" charset="0"/>
              </a:rPr>
              <a:t> classes; classes on </a:t>
            </a:r>
            <a:r>
              <a:rPr lang="en-US" altLang="en-US" sz="2400" b="1">
                <a:latin typeface="Arial" charset="0"/>
              </a:rPr>
              <a:t>how to operate your sewing machine</a:t>
            </a:r>
            <a:r>
              <a:rPr lang="en-US" altLang="en-US" sz="2400">
                <a:latin typeface="Arial" charset="0"/>
              </a:rPr>
              <a:t>, serger and embroidery machine; </a:t>
            </a:r>
            <a:r>
              <a:rPr lang="en-US" altLang="en-US" sz="2400" b="1">
                <a:latin typeface="Arial" charset="0"/>
              </a:rPr>
              <a:t>Purse classes</a:t>
            </a:r>
            <a:r>
              <a:rPr lang="en-US" altLang="en-US" sz="2400">
                <a:latin typeface="Arial" charset="0"/>
              </a:rPr>
              <a:t>; Knitting and Crochet basics, </a:t>
            </a:r>
            <a:r>
              <a:rPr lang="en-US" altLang="en-US" sz="2400" b="1">
                <a:latin typeface="Arial" charset="0"/>
              </a:rPr>
              <a:t>Pillows</a:t>
            </a:r>
            <a:r>
              <a:rPr lang="en-US" altLang="en-US" sz="2400">
                <a:latin typeface="Arial" charset="0"/>
              </a:rPr>
              <a:t>, a </a:t>
            </a:r>
            <a:r>
              <a:rPr lang="en-US" altLang="en-US" sz="2400" b="1">
                <a:latin typeface="Arial" charset="0"/>
              </a:rPr>
              <a:t>Class on Ruffled Curtains</a:t>
            </a:r>
            <a:r>
              <a:rPr lang="en-US" altLang="en-US" sz="2400">
                <a:latin typeface="Arial" charset="0"/>
              </a:rPr>
              <a:t>, How to </a:t>
            </a:r>
            <a:r>
              <a:rPr lang="en-US" altLang="en-US" sz="2400" b="1">
                <a:latin typeface="Arial" charset="0"/>
              </a:rPr>
              <a:t>Applique’</a:t>
            </a:r>
            <a:r>
              <a:rPr lang="en-US" altLang="en-US" sz="2400">
                <a:latin typeface="Arial" charset="0"/>
              </a:rPr>
              <a:t> by sewing machine and a 1 day seminar on the Singer Futura embroidery machine. Here are some of my students.</a:t>
            </a:r>
          </a:p>
          <a:p>
            <a:pPr eaLnBrk="1" hangingPunct="1">
              <a:spcBef>
                <a:spcPct val="0"/>
              </a:spcBef>
              <a:buFontTx/>
              <a:buNone/>
            </a:pPr>
            <a:r>
              <a:rPr lang="en-US" altLang="en-US" sz="2400">
                <a:latin typeface="Arial" charset="0"/>
                <a:hlinkClick r:id="rId2"/>
              </a:rPr>
              <a:t>See our sewing class offerings click here for a link. </a:t>
            </a:r>
            <a:endParaRPr lang="en-US" altLang="en-US" sz="2400">
              <a:latin typeface="Arial" charset="0"/>
            </a:endParaRPr>
          </a:p>
        </p:txBody>
      </p:sp>
      <p:pic>
        <p:nvPicPr>
          <p:cNvPr id="7168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3284538"/>
            <a:ext cx="43719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9007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1"/>
          <p:cNvSpPr txBox="1">
            <a:spLocks noChangeArrowheads="1"/>
          </p:cNvSpPr>
          <p:nvPr/>
        </p:nvSpPr>
        <p:spPr bwMode="auto">
          <a:xfrm>
            <a:off x="762000" y="533400"/>
            <a:ext cx="6934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latin typeface="Arial" charset="0"/>
              </a:rPr>
              <a:t>One on One classes give our customers the benefit of personalized sewing instruction.  I can discuss what you want to learn and I can tailor the class time to fit your needs. I can choose the perfect day for your class and give you my undivided attention.</a:t>
            </a:r>
          </a:p>
        </p:txBody>
      </p:sp>
      <p:pic>
        <p:nvPicPr>
          <p:cNvPr id="727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233738"/>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8182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3276600" y="1193800"/>
            <a:ext cx="5029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With over 41 years of hands on experience as a sewing machine educator, trainer, and sewing machine dealer, I can show you how to make sewing a fun and enjoyable hobby, inspire you to greater heights with the latest sewing products, embroidery ideas, and software. I strive to provide all of our customers with PERSONAL CARE and assistance. </a:t>
            </a:r>
          </a:p>
          <a:p>
            <a:pPr eaLnBrk="1" hangingPunct="1">
              <a:spcBef>
                <a:spcPct val="0"/>
              </a:spcBef>
              <a:buFontTx/>
              <a:buNone/>
            </a:pPr>
            <a:r>
              <a:rPr lang="en-US" altLang="en-US" sz="2400">
                <a:latin typeface="Arial" charset="0"/>
              </a:rPr>
              <a:t>Sincerely, Jennifer Friedel</a:t>
            </a:r>
          </a:p>
        </p:txBody>
      </p:sp>
      <p:pic>
        <p:nvPicPr>
          <p:cNvPr id="7373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24384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228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Pick your tee shirt and check to see if you have plenty of room for your design. I wanted a 12 ½’ area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2057400"/>
            <a:ext cx="3068836" cy="4091782"/>
          </a:xfrm>
        </p:spPr>
      </p:pic>
    </p:spTree>
    <p:extLst>
      <p:ext uri="{BB962C8B-B14F-4D97-AF65-F5344CB8AC3E}">
        <p14:creationId xmlns:p14="http://schemas.microsoft.com/office/powerpoint/2010/main" val="2601132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Trim your tee shirt with a rotary cutter. Make the trim area over sized. My tee will let me use the front and the back sides for 2 different blocks.</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905000"/>
            <a:ext cx="3505200" cy="4679623"/>
          </a:xfrm>
        </p:spPr>
      </p:pic>
    </p:spTree>
    <p:extLst>
      <p:ext uri="{BB962C8B-B14F-4D97-AF65-F5344CB8AC3E}">
        <p14:creationId xmlns:p14="http://schemas.microsoft.com/office/powerpoint/2010/main" val="3922988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981200"/>
            <a:ext cx="3409950" cy="4546600"/>
          </a:xfrm>
          <a:prstGeom prst="rect">
            <a:avLst/>
          </a:prstGeom>
        </p:spPr>
      </p:pic>
      <p:sp>
        <p:nvSpPr>
          <p:cNvPr id="3" name="TextBox 2"/>
          <p:cNvSpPr txBox="1"/>
          <p:nvPr/>
        </p:nvSpPr>
        <p:spPr>
          <a:xfrm>
            <a:off x="1219200" y="228600"/>
            <a:ext cx="6705600" cy="1569660"/>
          </a:xfrm>
          <a:prstGeom prst="rect">
            <a:avLst/>
          </a:prstGeom>
          <a:noFill/>
        </p:spPr>
        <p:txBody>
          <a:bodyPr wrap="square" rtlCol="0">
            <a:spAutoFit/>
          </a:bodyPr>
          <a:lstStyle/>
          <a:p>
            <a:r>
              <a:rPr lang="en-US" sz="2400" dirty="0" smtClean="0"/>
              <a:t>On the wrong side of your tee shirt iron on Light to Medium weight fusible interfacing to stabilize the tee shirt. I prefer fusi knit by Pellon but used what I have on hand.</a:t>
            </a:r>
            <a:endParaRPr lang="en-US" sz="2400" dirty="0"/>
          </a:p>
        </p:txBody>
      </p:sp>
    </p:spTree>
    <p:extLst>
      <p:ext uri="{BB962C8B-B14F-4D97-AF65-F5344CB8AC3E}">
        <p14:creationId xmlns:p14="http://schemas.microsoft.com/office/powerpoint/2010/main" val="3114787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616085"/>
            <a:ext cx="4286250" cy="5715000"/>
          </a:xfrm>
          <a:prstGeom prst="rect">
            <a:avLst/>
          </a:prstGeom>
        </p:spPr>
      </p:pic>
      <p:sp>
        <p:nvSpPr>
          <p:cNvPr id="3" name="TextBox 2"/>
          <p:cNvSpPr txBox="1"/>
          <p:nvPr/>
        </p:nvSpPr>
        <p:spPr>
          <a:xfrm>
            <a:off x="5105400" y="609600"/>
            <a:ext cx="3505200" cy="4524315"/>
          </a:xfrm>
          <a:prstGeom prst="rect">
            <a:avLst/>
          </a:prstGeom>
          <a:noFill/>
        </p:spPr>
        <p:txBody>
          <a:bodyPr wrap="square" rtlCol="0">
            <a:spAutoFit/>
          </a:bodyPr>
          <a:lstStyle/>
          <a:p>
            <a:r>
              <a:rPr lang="en-US" sz="2400" dirty="0" smtClean="0"/>
              <a:t>To give you an idea of the design of this wonder block go to page 14 in your lap quilt book and look at Saw Tooth Star. If you want to make this block for your lap quilt you can but I substituted the center template with my 12 ½” ruler and the star edges were made using E triangle and A square.</a:t>
            </a:r>
            <a:endParaRPr lang="en-US" sz="2400" dirty="0"/>
          </a:p>
        </p:txBody>
      </p:sp>
    </p:spTree>
    <p:extLst>
      <p:ext uri="{BB962C8B-B14F-4D97-AF65-F5344CB8AC3E}">
        <p14:creationId xmlns:p14="http://schemas.microsoft.com/office/powerpoint/2010/main" val="1857990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1711</Words>
  <Application>Microsoft Office PowerPoint</Application>
  <PresentationFormat>On-screen Show (4:3)</PresentationFormat>
  <Paragraphs>63</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Thank you to Missouri Quilt Company for the design idea.</vt:lpstr>
      <vt:lpstr>PowerPoint Presentation</vt:lpstr>
      <vt:lpstr>I am using templates A square and E triangle from the lap quilting book plus my 12 ½ “ ruler for the center of the block . This block will be a small wall quilt and I can add borders to make it larger . The wall quilt block will measure 24” when finished. I used an old tee shirt I found in my closet for the center. </vt:lpstr>
      <vt:lpstr>Pick your tee shirt and check to see if you have plenty of room for your design. I wanted a 12 ½’ area</vt:lpstr>
      <vt:lpstr>Trim your tee shirt with a rotary cutter. Make the trim area over sized. My tee will let me use the front and the back sides for 2 different blocks.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can also choose Minky which is the softest choice. If you choose polar fleece or Minky you will probably turn and tie you quilt.</vt:lpstr>
      <vt:lpstr>PowerPoint Presentation</vt:lpstr>
      <vt:lpstr>PowerPoint Presentation</vt:lpstr>
      <vt:lpstr>PowerPoint Presentation</vt:lpstr>
      <vt:lpstr>PowerPoint Presentation</vt:lpstr>
      <vt:lpstr>PowerPoint Presentation</vt:lpstr>
      <vt:lpstr> The walking foot helps feed all the layers of the quilt  </vt:lpstr>
      <vt:lpstr>Safety pin layers for quilting</vt:lpstr>
      <vt:lpstr>Free motion quilt the outlines</vt:lpstr>
      <vt:lpstr>Quilt straight areas with walking foot</vt:lpstr>
      <vt:lpstr>Sewing the Binding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2020-04-07T04:18:56Z</dcterms:created>
  <dcterms:modified xsi:type="dcterms:W3CDTF">2020-04-07T04:19:45Z</dcterms:modified>
</cp:coreProperties>
</file>