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8"/>
  </p:notesMasterIdLst>
  <p:sldIdLst>
    <p:sldId id="443" r:id="rId2"/>
    <p:sldId id="262" r:id="rId3"/>
    <p:sldId id="507" r:id="rId4"/>
    <p:sldId id="468" r:id="rId5"/>
    <p:sldId id="469" r:id="rId6"/>
    <p:sldId id="508" r:id="rId7"/>
    <p:sldId id="470" r:id="rId8"/>
    <p:sldId id="482" r:id="rId9"/>
    <p:sldId id="471" r:id="rId10"/>
    <p:sldId id="472" r:id="rId11"/>
    <p:sldId id="473" r:id="rId12"/>
    <p:sldId id="474" r:id="rId13"/>
    <p:sldId id="475" r:id="rId14"/>
    <p:sldId id="476" r:id="rId15"/>
    <p:sldId id="477" r:id="rId16"/>
    <p:sldId id="478" r:id="rId17"/>
    <p:sldId id="479" r:id="rId18"/>
    <p:sldId id="497" r:id="rId19"/>
    <p:sldId id="499" r:id="rId20"/>
    <p:sldId id="458" r:id="rId21"/>
    <p:sldId id="481" r:id="rId22"/>
    <p:sldId id="461" r:id="rId23"/>
    <p:sldId id="462" r:id="rId24"/>
    <p:sldId id="463" r:id="rId25"/>
    <p:sldId id="464" r:id="rId26"/>
    <p:sldId id="516" r:id="rId27"/>
    <p:sldId id="509" r:id="rId28"/>
    <p:sldId id="512" r:id="rId29"/>
    <p:sldId id="510" r:id="rId30"/>
    <p:sldId id="511" r:id="rId31"/>
    <p:sldId id="513" r:id="rId32"/>
    <p:sldId id="514" r:id="rId33"/>
    <p:sldId id="515" r:id="rId34"/>
    <p:sldId id="517" r:id="rId35"/>
    <p:sldId id="492" r:id="rId36"/>
    <p:sldId id="493" r:id="rId37"/>
    <p:sldId id="495" r:id="rId38"/>
    <p:sldId id="500" r:id="rId39"/>
    <p:sldId id="502" r:id="rId40"/>
    <p:sldId id="362" r:id="rId41"/>
    <p:sldId id="369" r:id="rId42"/>
    <p:sldId id="371" r:id="rId43"/>
    <p:sldId id="372" r:id="rId44"/>
    <p:sldId id="382" r:id="rId45"/>
    <p:sldId id="374" r:id="rId46"/>
    <p:sldId id="381"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CE81"/>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66" autoAdjust="0"/>
    <p:restoredTop sz="94987" autoAdjust="0"/>
  </p:normalViewPr>
  <p:slideViewPr>
    <p:cSldViewPr>
      <p:cViewPr varScale="1">
        <p:scale>
          <a:sx n="61" d="100"/>
          <a:sy n="61" d="100"/>
        </p:scale>
        <p:origin x="-1648" y="-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EB1D91C-8B02-46CE-BCD4-C33AD085B05C}" type="datetimeFigureOut">
              <a:rPr lang="en-US"/>
              <a:pPr>
                <a:defRPr/>
              </a:pPr>
              <a:t>11/24/2019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dirty="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602B877-F465-42F3-AC75-2A6F8BCD16BE}" type="slidenum">
              <a:rPr lang="en-US"/>
              <a:pPr>
                <a:defRPr/>
              </a:pPr>
              <a:t>‹#›</a:t>
            </a:fld>
            <a:endParaRPr lang="en-US" dirty="0"/>
          </a:p>
        </p:txBody>
      </p:sp>
    </p:spTree>
    <p:extLst>
      <p:ext uri="{BB962C8B-B14F-4D97-AF65-F5344CB8AC3E}">
        <p14:creationId xmlns:p14="http://schemas.microsoft.com/office/powerpoint/2010/main" val="18426498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CamtasiaStudio_titleandmain3.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4347AC7C-2026-448D-B27E-58EEE5140F11}" type="datetimeFigureOut">
              <a:rPr lang="en-US"/>
              <a:pPr>
                <a:defRPr/>
              </a:pPr>
              <a:t>11/24/2019</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A9B6287-7384-4675-8FAE-2DB534A0B518}" type="slidenum">
              <a:rPr lang="en-US"/>
              <a:pPr>
                <a:defRPr/>
              </a:pPr>
              <a:t>‹#›</a:t>
            </a:fld>
            <a:endParaRPr lang="en-US" dirty="0"/>
          </a:p>
        </p:txBody>
      </p:sp>
    </p:spTree>
    <p:extLst>
      <p:ext uri="{BB962C8B-B14F-4D97-AF65-F5344CB8AC3E}">
        <p14:creationId xmlns:p14="http://schemas.microsoft.com/office/powerpoint/2010/main" val="2593416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CC35AAD-FF36-40D1-A210-E3057C9DACBA}" type="datetimeFigureOut">
              <a:rPr lang="en-US"/>
              <a:pPr>
                <a:defRPr/>
              </a:pPr>
              <a:t>11/24/2019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5C8693B-3ABB-40AD-B0A4-88A34C88E5A3}" type="slidenum">
              <a:rPr lang="en-US"/>
              <a:pPr>
                <a:defRPr/>
              </a:pPr>
              <a:t>‹#›</a:t>
            </a:fld>
            <a:endParaRPr lang="en-US" dirty="0"/>
          </a:p>
        </p:txBody>
      </p:sp>
    </p:spTree>
    <p:extLst>
      <p:ext uri="{BB962C8B-B14F-4D97-AF65-F5344CB8AC3E}">
        <p14:creationId xmlns:p14="http://schemas.microsoft.com/office/powerpoint/2010/main" val="3271129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286AEB-3BD4-4E20-8F14-DBA0911B3E8A}" type="datetimeFigureOut">
              <a:rPr lang="en-US"/>
              <a:pPr>
                <a:defRPr/>
              </a:pPr>
              <a:t>11/24/2019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53E1DD6-8C63-4B9D-8DFD-CCBE1AC7AA07}" type="slidenum">
              <a:rPr lang="en-US"/>
              <a:pPr>
                <a:defRPr/>
              </a:pPr>
              <a:t>‹#›</a:t>
            </a:fld>
            <a:endParaRPr lang="en-US" dirty="0"/>
          </a:p>
        </p:txBody>
      </p:sp>
    </p:spTree>
    <p:extLst>
      <p:ext uri="{BB962C8B-B14F-4D97-AF65-F5344CB8AC3E}">
        <p14:creationId xmlns:p14="http://schemas.microsoft.com/office/powerpoint/2010/main" val="97945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85E298-B49A-4F4F-802D-E6F776A07146}" type="datetimeFigureOut">
              <a:rPr lang="en-US"/>
              <a:pPr>
                <a:defRPr/>
              </a:pPr>
              <a:t>11/24/2019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7572B1-F171-4CB7-9131-55610AFB2AA8}" type="slidenum">
              <a:rPr lang="en-US"/>
              <a:pPr>
                <a:defRPr/>
              </a:pPr>
              <a:t>‹#›</a:t>
            </a:fld>
            <a:endParaRPr lang="en-US" dirty="0"/>
          </a:p>
        </p:txBody>
      </p:sp>
    </p:spTree>
    <p:extLst>
      <p:ext uri="{BB962C8B-B14F-4D97-AF65-F5344CB8AC3E}">
        <p14:creationId xmlns:p14="http://schemas.microsoft.com/office/powerpoint/2010/main" val="248857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8F9E2BC-6D4F-4AE7-924F-C17B9C9AA94E}" type="datetimeFigureOut">
              <a:rPr lang="en-US"/>
              <a:pPr>
                <a:defRPr/>
              </a:pPr>
              <a:t>11/24/2019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8D8D54-9CF7-4E2C-ADA8-CDCD07EDC746}" type="slidenum">
              <a:rPr lang="en-US"/>
              <a:pPr>
                <a:defRPr/>
              </a:pPr>
              <a:t>‹#›</a:t>
            </a:fld>
            <a:endParaRPr lang="en-US" dirty="0"/>
          </a:p>
        </p:txBody>
      </p:sp>
    </p:spTree>
    <p:extLst>
      <p:ext uri="{BB962C8B-B14F-4D97-AF65-F5344CB8AC3E}">
        <p14:creationId xmlns:p14="http://schemas.microsoft.com/office/powerpoint/2010/main" val="213050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5B7BCD9-EC04-4F9F-A7A2-FCB76BEDBAD2}" type="datetimeFigureOut">
              <a:rPr lang="en-US"/>
              <a:pPr>
                <a:defRPr/>
              </a:pPr>
              <a:t>11/24/2019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C51D837-15F2-4D05-96AA-5BD9E7A7F845}" type="slidenum">
              <a:rPr lang="en-US"/>
              <a:pPr>
                <a:defRPr/>
              </a:pPr>
              <a:t>‹#›</a:t>
            </a:fld>
            <a:endParaRPr lang="en-US" dirty="0"/>
          </a:p>
        </p:txBody>
      </p:sp>
    </p:spTree>
    <p:extLst>
      <p:ext uri="{BB962C8B-B14F-4D97-AF65-F5344CB8AC3E}">
        <p14:creationId xmlns:p14="http://schemas.microsoft.com/office/powerpoint/2010/main" val="2754644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F5E3AFB-0C84-4318-A990-60CB314E188D}" type="datetimeFigureOut">
              <a:rPr lang="en-US"/>
              <a:pPr>
                <a:defRPr/>
              </a:pPr>
              <a:t>11/24/2019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3C0B470-7058-4C5C-86D4-B884B136CB90}" type="slidenum">
              <a:rPr lang="en-US"/>
              <a:pPr>
                <a:defRPr/>
              </a:pPr>
              <a:t>‹#›</a:t>
            </a:fld>
            <a:endParaRPr lang="en-US" dirty="0"/>
          </a:p>
        </p:txBody>
      </p:sp>
    </p:spTree>
    <p:extLst>
      <p:ext uri="{BB962C8B-B14F-4D97-AF65-F5344CB8AC3E}">
        <p14:creationId xmlns:p14="http://schemas.microsoft.com/office/powerpoint/2010/main" val="646960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0FA915B-A6FE-41F9-B99E-3453B42CE9C9}" type="datetimeFigureOut">
              <a:rPr lang="en-US"/>
              <a:pPr>
                <a:defRPr/>
              </a:pPr>
              <a:t>11/24/2019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4A3EEA4-3326-48BE-9061-A96C9FCD7D16}" type="slidenum">
              <a:rPr lang="en-US"/>
              <a:pPr>
                <a:defRPr/>
              </a:pPr>
              <a:t>‹#›</a:t>
            </a:fld>
            <a:endParaRPr lang="en-US" dirty="0"/>
          </a:p>
        </p:txBody>
      </p:sp>
    </p:spTree>
    <p:extLst>
      <p:ext uri="{BB962C8B-B14F-4D97-AF65-F5344CB8AC3E}">
        <p14:creationId xmlns:p14="http://schemas.microsoft.com/office/powerpoint/2010/main" val="396662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70060F6-6A9B-48C8-975A-E889F0E3EDDC}" type="datetimeFigureOut">
              <a:rPr lang="en-US"/>
              <a:pPr>
                <a:defRPr/>
              </a:pPr>
              <a:t>11/24/2019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A55499A-8B2E-42B8-ACA7-62FD8D4B4492}" type="slidenum">
              <a:rPr lang="en-US"/>
              <a:pPr>
                <a:defRPr/>
              </a:pPr>
              <a:t>‹#›</a:t>
            </a:fld>
            <a:endParaRPr lang="en-US" dirty="0"/>
          </a:p>
        </p:txBody>
      </p:sp>
    </p:spTree>
    <p:extLst>
      <p:ext uri="{BB962C8B-B14F-4D97-AF65-F5344CB8AC3E}">
        <p14:creationId xmlns:p14="http://schemas.microsoft.com/office/powerpoint/2010/main" val="1825801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FC82CE1-F3A6-4B00-9CBA-8B4C292FF39E}" type="datetimeFigureOut">
              <a:rPr lang="en-US"/>
              <a:pPr>
                <a:defRPr/>
              </a:pPr>
              <a:t>11/24/2019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8CF4C5B-8D30-453C-A48C-A0C11D835D87}" type="slidenum">
              <a:rPr lang="en-US"/>
              <a:pPr>
                <a:defRPr/>
              </a:pPr>
              <a:t>‹#›</a:t>
            </a:fld>
            <a:endParaRPr lang="en-US" dirty="0"/>
          </a:p>
        </p:txBody>
      </p:sp>
    </p:spTree>
    <p:extLst>
      <p:ext uri="{BB962C8B-B14F-4D97-AF65-F5344CB8AC3E}">
        <p14:creationId xmlns:p14="http://schemas.microsoft.com/office/powerpoint/2010/main" val="2882481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3589A3-BB36-4C1E-9487-1E4C7E6EBCBB}" type="datetimeFigureOut">
              <a:rPr lang="en-US"/>
              <a:pPr>
                <a:defRPr/>
              </a:pPr>
              <a:t>11/24/2019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C77BF5F-6287-409B-BCFE-E92DAD657CBA}" type="slidenum">
              <a:rPr lang="en-US"/>
              <a:pPr>
                <a:defRPr/>
              </a:pPr>
              <a:t>‹#›</a:t>
            </a:fld>
            <a:endParaRPr lang="en-US" dirty="0"/>
          </a:p>
        </p:txBody>
      </p:sp>
    </p:spTree>
    <p:extLst>
      <p:ext uri="{BB962C8B-B14F-4D97-AF65-F5344CB8AC3E}">
        <p14:creationId xmlns:p14="http://schemas.microsoft.com/office/powerpoint/2010/main" val="1055051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6EBACEE-0346-49BE-9433-2F94B1EEAA58}" type="datetimeFigureOut">
              <a:rPr lang="en-US"/>
              <a:pPr>
                <a:defRPr/>
              </a:pPr>
              <a:t>11/24/2019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7315240-34D2-4FA3-B95D-101D6B51226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9"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hyperlink" Target="https://www.fabric.com/DesignWall.aspx?productSKU=620628c9-0013-4bf8-a305-439cc6e73c95&amp;categoryID=9b77e45a-9036-4ef4-ab03-05dfe957848e&amp;cm_re=PDP%20Page-_-Top-_-Design%20Wall" TargetMode="External"/><Relationship Id="rId7" Type="http://schemas.openxmlformats.org/officeDocument/2006/relationships/image" Target="../media/image35.jpeg"/><Relationship Id="rId2" Type="http://schemas.openxmlformats.org/officeDocument/2006/relationships/hyperlink" Target="https://jennys-sewing-studio.com/shop-fabrics-notions-and-patterns/" TargetMode="External"/><Relationship Id="rId1" Type="http://schemas.openxmlformats.org/officeDocument/2006/relationships/slideLayout" Target="../slideLayouts/slideLayout7.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12.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5" Type="http://schemas.openxmlformats.org/officeDocument/2006/relationships/image" Target="../media/image5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51.jpeg"/></Relationships>
</file>

<file path=ppt/slides/_rels/slide13.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14.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60.jpeg"/><Relationship Id="rId7" Type="http://schemas.openxmlformats.org/officeDocument/2006/relationships/image" Target="../media/image63.jpeg"/><Relationship Id="rId12" Type="http://schemas.openxmlformats.org/officeDocument/2006/relationships/image" Target="../media/image67.jpeg"/><Relationship Id="rId2" Type="http://schemas.openxmlformats.org/officeDocument/2006/relationships/hyperlink" Target="https://jennys-sewing-studio.com/shop-fabrics-notions-and-patterns/" TargetMode="External"/><Relationship Id="rId1" Type="http://schemas.openxmlformats.org/officeDocument/2006/relationships/slideLayout" Target="../slideLayouts/slideLayout7.xml"/><Relationship Id="rId6" Type="http://schemas.openxmlformats.org/officeDocument/2006/relationships/image" Target="../media/image62.jpeg"/><Relationship Id="rId11" Type="http://schemas.openxmlformats.org/officeDocument/2006/relationships/image" Target="../media/image66.jpeg"/><Relationship Id="rId5" Type="http://schemas.openxmlformats.org/officeDocument/2006/relationships/image" Target="../media/image61.jpeg"/><Relationship Id="rId10" Type="http://schemas.openxmlformats.org/officeDocument/2006/relationships/image" Target="../media/image65.jpeg"/><Relationship Id="rId4" Type="http://schemas.openxmlformats.org/officeDocument/2006/relationships/image" Target="../media/image33.jpeg"/><Relationship Id="rId9"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68.jpeg"/><Relationship Id="rId1" Type="http://schemas.openxmlformats.org/officeDocument/2006/relationships/slideLayout" Target="../slideLayouts/slideLayout7.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47.jpeg"/></Relationships>
</file>

<file path=ppt/slides/_rels/slide16.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44.jpeg"/><Relationship Id="rId7" Type="http://schemas.openxmlformats.org/officeDocument/2006/relationships/image" Target="../media/image72.jpeg"/><Relationship Id="rId12" Type="http://schemas.openxmlformats.org/officeDocument/2006/relationships/image" Target="../media/image76.png"/><Relationship Id="rId2" Type="http://schemas.openxmlformats.org/officeDocument/2006/relationships/image" Target="../media/image71.jpeg"/><Relationship Id="rId1" Type="http://schemas.openxmlformats.org/officeDocument/2006/relationships/slideLayout" Target="../slideLayouts/slideLayout7.xml"/><Relationship Id="rId6" Type="http://schemas.openxmlformats.org/officeDocument/2006/relationships/image" Target="../media/image41.jpeg"/><Relationship Id="rId11" Type="http://schemas.openxmlformats.org/officeDocument/2006/relationships/image" Target="../media/image75.png"/><Relationship Id="rId5" Type="http://schemas.openxmlformats.org/officeDocument/2006/relationships/image" Target="../media/image64.jpeg"/><Relationship Id="rId10" Type="http://schemas.openxmlformats.org/officeDocument/2006/relationships/hyperlink" Target="https://issuu.com/konabayfabrics" TargetMode="External"/><Relationship Id="rId4" Type="http://schemas.openxmlformats.org/officeDocument/2006/relationships/image" Target="../media/image47.jpeg"/><Relationship Id="rId9" Type="http://schemas.openxmlformats.org/officeDocument/2006/relationships/image" Target="../media/image74.jpeg"/></Relationships>
</file>

<file path=ppt/slides/_rels/slide1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 Id="rId5" Type="http://schemas.openxmlformats.org/officeDocument/2006/relationships/image" Target="../media/image80.jpeg"/><Relationship Id="rId4" Type="http://schemas.openxmlformats.org/officeDocument/2006/relationships/image" Target="../media/image79.jpeg"/></Relationships>
</file>

<file path=ppt/slides/_rels/slide19.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jennys-sewing-studio.com/product-category/lap-quiltin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jpeg"/><Relationship Id="rId1" Type="http://schemas.openxmlformats.org/officeDocument/2006/relationships/slideLayout" Target="../slideLayouts/slideLayout7.xml"/><Relationship Id="rId4" Type="http://schemas.openxmlformats.org/officeDocument/2006/relationships/image" Target="../media/image86.jpeg"/></Relationships>
</file>

<file path=ppt/slides/_rels/slide2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0.jpeg"/><Relationship Id="rId7" Type="http://schemas.openxmlformats.org/officeDocument/2006/relationships/image" Target="../media/image94.jpeg"/><Relationship Id="rId2" Type="http://schemas.openxmlformats.org/officeDocument/2006/relationships/image" Target="../media/image89.jpeg"/><Relationship Id="rId1" Type="http://schemas.openxmlformats.org/officeDocument/2006/relationships/slideLayout" Target="../slideLayouts/slideLayout7.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jpeg"/></Relationships>
</file>

<file path=ppt/slides/_rels/slide24.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jennys-sewing-studio.com/shop-fabrics-notions-and-patterns/"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104.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6.JPG"/><Relationship Id="rId1" Type="http://schemas.openxmlformats.org/officeDocument/2006/relationships/slideLayout" Target="../slideLayouts/slideLayout7.xml"/><Relationship Id="rId4" Type="http://schemas.openxmlformats.org/officeDocument/2006/relationships/image" Target="../media/image107.JPG"/></Relationships>
</file>

<file path=ppt/slides/_rels/slide35.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hyperlink" Target="mailto:jenny@jennys-sewing-studio.com" TargetMode="External"/><Relationship Id="rId1" Type="http://schemas.openxmlformats.org/officeDocument/2006/relationships/slideLayout" Target="../slideLayouts/slideLayout7.xml"/><Relationship Id="rId4" Type="http://schemas.openxmlformats.org/officeDocument/2006/relationships/image" Target="../media/image111.jpeg"/></Relationships>
</file>

<file path=ppt/slides/_rels/slide38.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hyperlink" Target="https://jennys-sewing-studio.com/product-category/lap-quilting/"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hyperlink" Target="http://www.jennys-sewing-studio.com/"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tLang="en-US" dirty="0" smtClean="0"/>
              <a:t>Learn How to </a:t>
            </a:r>
            <a:r>
              <a:rPr lang="en-US" altLang="en-US" dirty="0" smtClean="0"/>
              <a:t>Lap Quilt!</a:t>
            </a:r>
            <a:br>
              <a:rPr lang="en-US" altLang="en-US" dirty="0" smtClean="0"/>
            </a:br>
            <a:r>
              <a:rPr lang="en-US" altLang="en-US" dirty="0" smtClean="0"/>
              <a:t>Lesson 1</a:t>
            </a:r>
            <a:endParaRPr lang="en-US" altLang="en-US" dirty="0" smtClean="0"/>
          </a:p>
        </p:txBody>
      </p:sp>
      <p:pic>
        <p:nvPicPr>
          <p:cNvPr id="307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4876800"/>
            <a:ext cx="4991100" cy="1651000"/>
          </a:xfr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1604834"/>
            <a:ext cx="2843586" cy="281476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457200" y="381000"/>
            <a:ext cx="61722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dirty="0">
                <a:latin typeface="Arial" charset="0"/>
              </a:rPr>
              <a:t>Fabric</a:t>
            </a:r>
          </a:p>
          <a:p>
            <a:pPr eaLnBrk="1" hangingPunct="1">
              <a:spcBef>
                <a:spcPct val="0"/>
              </a:spcBef>
              <a:buFontTx/>
              <a:buNone/>
            </a:pPr>
            <a:r>
              <a:rPr lang="en-US" altLang="en-US" sz="2800" dirty="0">
                <a:latin typeface="Arial" charset="0"/>
              </a:rPr>
              <a:t>I use 100% cotton for quilting. You can use blends but they do not piece as well, press as well or have the vivid color  as 100% cotton. If you question the colorfastness of the fabric , prewash the material before use. Otherwise I use most fabric right from the bolt.</a:t>
            </a:r>
          </a:p>
          <a:p>
            <a:pPr eaLnBrk="1" hangingPunct="1">
              <a:spcBef>
                <a:spcPct val="0"/>
              </a:spcBef>
              <a:buFontTx/>
              <a:buNone/>
            </a:pPr>
            <a:r>
              <a:rPr lang="en-US" altLang="en-US" sz="2800" dirty="0">
                <a:latin typeface="Arial" charset="0"/>
              </a:rPr>
              <a:t>Most quilting fabrics are 45” wide. Since this is a standard measurement it will help you calculate yardage. </a:t>
            </a:r>
          </a:p>
          <a:p>
            <a:pPr eaLnBrk="1" hangingPunct="1">
              <a:spcBef>
                <a:spcPct val="0"/>
              </a:spcBef>
              <a:buFontTx/>
              <a:buNone/>
            </a:pPr>
            <a:r>
              <a:rPr lang="en-US" altLang="en-US" sz="2800" dirty="0">
                <a:latin typeface="Arial" charset="0"/>
              </a:rPr>
              <a:t>Straight of grain lines follows the selvedge.</a:t>
            </a:r>
          </a:p>
        </p:txBody>
      </p:sp>
      <p:pic>
        <p:nvPicPr>
          <p:cNvPr id="2253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07175" y="1066800"/>
            <a:ext cx="22764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810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914400" y="228600"/>
            <a:ext cx="76962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charset="0"/>
              </a:rPr>
              <a:t>Buying quilting fabric is an adventure, especially “on line”. </a:t>
            </a:r>
            <a:r>
              <a:rPr lang="en-US" altLang="en-US" sz="2400" dirty="0" smtClean="0">
                <a:latin typeface="Arial" charset="0"/>
              </a:rPr>
              <a:t>I </a:t>
            </a:r>
            <a:r>
              <a:rPr lang="en-US" altLang="en-US" sz="2400" dirty="0">
                <a:latin typeface="Arial" charset="0"/>
              </a:rPr>
              <a:t>have noticed some sites like </a:t>
            </a:r>
            <a:r>
              <a:rPr lang="en-US" altLang="en-US" sz="2400" dirty="0" smtClean="0">
                <a:latin typeface="Arial" charset="0"/>
                <a:hlinkClick r:id="rId2"/>
              </a:rPr>
              <a:t>www.fabric.com</a:t>
            </a:r>
            <a:r>
              <a:rPr lang="en-US" altLang="en-US" sz="2400" dirty="0" smtClean="0">
                <a:latin typeface="Arial" charset="0"/>
              </a:rPr>
              <a:t> </a:t>
            </a:r>
            <a:r>
              <a:rPr lang="en-US" altLang="en-US" sz="2400" dirty="0">
                <a:latin typeface="Arial" charset="0"/>
              </a:rPr>
              <a:t>has a </a:t>
            </a:r>
            <a:r>
              <a:rPr lang="en-US" altLang="en-US" sz="2400" dirty="0">
                <a:latin typeface="Arial" charset="0"/>
                <a:hlinkClick r:id="rId3"/>
              </a:rPr>
              <a:t>planning space</a:t>
            </a:r>
            <a:r>
              <a:rPr lang="en-US" altLang="en-US" sz="2400" dirty="0">
                <a:latin typeface="Arial" charset="0"/>
              </a:rPr>
              <a:t> to save your collection before purchase.</a:t>
            </a:r>
          </a:p>
          <a:p>
            <a:pPr eaLnBrk="1" hangingPunct="1">
              <a:spcBef>
                <a:spcPct val="0"/>
              </a:spcBef>
              <a:buFontTx/>
              <a:buNone/>
            </a:pPr>
            <a:r>
              <a:rPr lang="en-US" altLang="en-US" sz="2400" dirty="0">
                <a:latin typeface="Arial" charset="0"/>
              </a:rPr>
              <a:t>Find a favorite fabric that tells a color story you want in your space or home. I suggest a fabric with multiple colors and the print should be medium to large in size. Here are </a:t>
            </a:r>
            <a:r>
              <a:rPr lang="en-US" altLang="en-US" sz="2400" dirty="0" smtClean="0">
                <a:latin typeface="Arial" charset="0"/>
              </a:rPr>
              <a:t>florals as an example. </a:t>
            </a:r>
            <a:r>
              <a:rPr lang="en-US" altLang="en-US" sz="2400" dirty="0">
                <a:latin typeface="Arial" charset="0"/>
              </a:rPr>
              <a:t>You can even use solids or muslin</a:t>
            </a:r>
            <a:r>
              <a:rPr lang="en-US" altLang="en-US" sz="2400" dirty="0" smtClean="0">
                <a:latin typeface="Arial" charset="0"/>
              </a:rPr>
              <a:t>. </a:t>
            </a:r>
            <a:endParaRPr lang="en-US" altLang="en-US" sz="2400" dirty="0">
              <a:latin typeface="Arial" charset="0"/>
            </a:endParaRPr>
          </a:p>
        </p:txBody>
      </p:sp>
      <p:pic>
        <p:nvPicPr>
          <p:cNvPr id="2355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238625"/>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98800" y="4225925"/>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19675" y="4238625"/>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38950" y="4238625"/>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5535613"/>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098800" y="5535613"/>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5500688"/>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858000" y="5495925"/>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228600" y="76200"/>
            <a:ext cx="8763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smtClean="0">
                <a:latin typeface="Arial" charset="0"/>
              </a:rPr>
              <a:t>After you have chosen your statement print, </a:t>
            </a:r>
            <a:r>
              <a:rPr lang="en-US" altLang="en-US" sz="2000" dirty="0">
                <a:latin typeface="Arial" charset="0"/>
              </a:rPr>
              <a:t>try matching it up to various prints of different sizes, try solids too. Making some quilts takes as many as 6 </a:t>
            </a:r>
            <a:r>
              <a:rPr lang="en-US" altLang="en-US" sz="2000" dirty="0" smtClean="0">
                <a:latin typeface="Arial" charset="0"/>
              </a:rPr>
              <a:t>to 10 prints</a:t>
            </a:r>
            <a:r>
              <a:rPr lang="en-US" altLang="en-US" sz="2000" dirty="0">
                <a:latin typeface="Arial" charset="0"/>
              </a:rPr>
              <a:t>. </a:t>
            </a:r>
            <a:r>
              <a:rPr lang="en-US" altLang="en-US" sz="2000" dirty="0" smtClean="0">
                <a:latin typeface="Arial" charset="0"/>
              </a:rPr>
              <a:t>You can start the Lap </a:t>
            </a:r>
            <a:r>
              <a:rPr lang="en-US" altLang="en-US" sz="2000" dirty="0">
                <a:latin typeface="Arial" charset="0"/>
              </a:rPr>
              <a:t>Quilt </a:t>
            </a:r>
            <a:r>
              <a:rPr lang="en-US" altLang="en-US" sz="2000" dirty="0" smtClean="0">
                <a:latin typeface="Arial" charset="0"/>
              </a:rPr>
              <a:t>with 3 prints or solids </a:t>
            </a:r>
            <a:r>
              <a:rPr lang="en-US" altLang="en-US" sz="2000" dirty="0">
                <a:latin typeface="Arial" charset="0"/>
              </a:rPr>
              <a:t>in the </a:t>
            </a:r>
            <a:r>
              <a:rPr lang="en-US" altLang="en-US" sz="2000" dirty="0" smtClean="0">
                <a:latin typeface="Arial" charset="0"/>
              </a:rPr>
              <a:t>block. The border fabric is chosen separately and should be a fabric that frames the blocks you make. The book will guide you with yardage requirements. It is suggested to purchase the border at one time and set it aside.</a:t>
            </a:r>
            <a:endParaRPr lang="en-US" altLang="en-US" sz="2000" dirty="0">
              <a:latin typeface="Arial" charset="0"/>
            </a:endParaRPr>
          </a:p>
        </p:txBody>
      </p:sp>
      <p:pic>
        <p:nvPicPr>
          <p:cNvPr id="2457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8445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8200" y="260985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589213"/>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08800" y="260985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043363"/>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4003675"/>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3986213"/>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287963" y="3952875"/>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27088" y="54483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14600" y="5443538"/>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948113" y="5419725"/>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1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410200" y="54102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1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287963" y="2595563"/>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16"/>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908800" y="3986213"/>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668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0922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1303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13665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25908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25908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Box 8"/>
          <p:cNvSpPr txBox="1">
            <a:spLocks noChangeArrowheads="1"/>
          </p:cNvSpPr>
          <p:nvPr/>
        </p:nvSpPr>
        <p:spPr bwMode="auto">
          <a:xfrm>
            <a:off x="1219200" y="4003675"/>
            <a:ext cx="7162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a:latin typeface="Arial" charset="0"/>
              </a:rPr>
              <a:t>Watch out for directional prints. You have to use them carefully!</a:t>
            </a:r>
          </a:p>
        </p:txBody>
      </p:sp>
      <p:pic>
        <p:nvPicPr>
          <p:cNvPr id="25609"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48100" y="4841875"/>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533400" y="152400"/>
            <a:ext cx="838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smtClean="0">
                <a:latin typeface="Arial" charset="0"/>
              </a:rPr>
              <a:t>The fabrics I picked are from </a:t>
            </a:r>
            <a:r>
              <a:rPr lang="en-US" altLang="en-US" sz="2400" dirty="0" smtClean="0">
                <a:latin typeface="Arial" charset="0"/>
                <a:hlinkClick r:id="rId2"/>
              </a:rPr>
              <a:t>fabric.com</a:t>
            </a:r>
            <a:endParaRPr lang="en-US" altLang="en-US" sz="2400" dirty="0">
              <a:latin typeface="Arial" charset="0"/>
            </a:endParaRPr>
          </a:p>
        </p:txBody>
      </p:sp>
      <p:pic>
        <p:nvPicPr>
          <p:cNvPr id="2662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35250" y="23622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3622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3622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23622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23622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90600" y="38100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667000" y="38100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302125" y="3789363"/>
            <a:ext cx="1292225"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962650" y="3789363"/>
            <a:ext cx="1290638"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1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467600" y="3794125"/>
            <a:ext cx="12858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838200" y="304800"/>
            <a:ext cx="7620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400" dirty="0">
              <a:latin typeface="Arial" charset="0"/>
            </a:endParaRPr>
          </a:p>
          <a:p>
            <a:pPr eaLnBrk="1" hangingPunct="1">
              <a:spcBef>
                <a:spcPct val="0"/>
              </a:spcBef>
              <a:buFontTx/>
              <a:buNone/>
            </a:pPr>
            <a:r>
              <a:rPr lang="en-US" altLang="en-US" sz="2400" dirty="0">
                <a:latin typeface="Arial" charset="0"/>
              </a:rPr>
              <a:t>Fabric.com, and Amazon are good places to start shopping.</a:t>
            </a:r>
          </a:p>
        </p:txBody>
      </p:sp>
      <p:pic>
        <p:nvPicPr>
          <p:cNvPr id="2765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2578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5243513"/>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52578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52324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88200" y="5203825"/>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75125" y="398145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03900" y="4016375"/>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39751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5348288"/>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4400" y="54102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5348288"/>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83063" y="5348288"/>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03900" y="5348288"/>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TextBox 9"/>
          <p:cNvSpPr txBox="1">
            <a:spLocks noChangeArrowheads="1"/>
          </p:cNvSpPr>
          <p:nvPr/>
        </p:nvSpPr>
        <p:spPr bwMode="auto">
          <a:xfrm>
            <a:off x="762000" y="381000"/>
            <a:ext cx="7620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charset="0"/>
              </a:rPr>
              <a:t>Always look for blenders and batiks that make good backgrounds. These are fabric you buy to put in your stash because they can be used many ways</a:t>
            </a:r>
            <a:r>
              <a:rPr lang="en-US" altLang="en-US" sz="1800" dirty="0">
                <a:latin typeface="Arial" charset="0"/>
              </a:rPr>
              <a:t>. </a:t>
            </a:r>
            <a:r>
              <a:rPr lang="en-US" altLang="en-US" sz="2400" dirty="0">
                <a:latin typeface="Arial" charset="0"/>
              </a:rPr>
              <a:t>I always have muslin and black fabric on hand. My favorite solid fabric brand is </a:t>
            </a:r>
            <a:r>
              <a:rPr lang="en-US" altLang="en-US" sz="2400" dirty="0">
                <a:latin typeface="Arial" charset="0"/>
                <a:hlinkClick r:id="rId10"/>
              </a:rPr>
              <a:t>Kona Bay</a:t>
            </a:r>
            <a:r>
              <a:rPr lang="en-US" altLang="en-US" sz="2400" dirty="0">
                <a:latin typeface="Arial" charset="0"/>
              </a:rPr>
              <a:t>. I use Roc-Lon muslin 403 as a brand of unbleached muslin. ( Roc-Lon was founded in 1832 in Baltimore, MD.)</a:t>
            </a:r>
          </a:p>
        </p:txBody>
      </p:sp>
      <p:pic>
        <p:nvPicPr>
          <p:cNvPr id="28683" name="Picture 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184400" y="4022725"/>
            <a:ext cx="18557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42888" y="4022725"/>
            <a:ext cx="18684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2850" y="1636713"/>
            <a:ext cx="4603750" cy="460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4"/>
          <p:cNvSpPr txBox="1">
            <a:spLocks noChangeArrowheads="1"/>
          </p:cNvSpPr>
          <p:nvPr/>
        </p:nvSpPr>
        <p:spPr bwMode="auto">
          <a:xfrm>
            <a:off x="1600200" y="304800"/>
            <a:ext cx="6400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charset="0"/>
              </a:rPr>
              <a:t>White on White is a perfect stash fabric for backgrounds.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3"/>
          <p:cNvSpPr txBox="1">
            <a:spLocks noChangeArrowheads="1"/>
          </p:cNvSpPr>
          <p:nvPr/>
        </p:nvSpPr>
        <p:spPr bwMode="auto">
          <a:xfrm>
            <a:off x="304800" y="304800"/>
            <a:ext cx="8686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dirty="0"/>
              <a:t>There are so many designers and brands of quilting fabrics they are hard to list. Here are a few of my favorites.</a:t>
            </a:r>
          </a:p>
          <a:p>
            <a:pPr eaLnBrk="1" hangingPunct="1"/>
            <a:r>
              <a:rPr lang="en-US" altLang="en-US" sz="2400" dirty="0"/>
              <a:t>Cranston Prints- </a:t>
            </a:r>
          </a:p>
          <a:p>
            <a:pPr eaLnBrk="1" hangingPunct="1"/>
            <a:r>
              <a:rPr lang="en-US" altLang="en-US" sz="2400" dirty="0"/>
              <a:t>Jinny Beyer</a:t>
            </a:r>
          </a:p>
          <a:p>
            <a:pPr eaLnBrk="1" hangingPunct="1"/>
            <a:r>
              <a:rPr lang="en-US" altLang="en-US" sz="2400" dirty="0"/>
              <a:t>Amy Butler</a:t>
            </a:r>
          </a:p>
          <a:p>
            <a:pPr eaLnBrk="1" hangingPunct="1"/>
            <a:r>
              <a:rPr lang="en-US" altLang="en-US" sz="2400" dirty="0"/>
              <a:t>Kaffe</a:t>
            </a:r>
            <a:r>
              <a:rPr lang="en-US" altLang="en-US" sz="2400" dirty="0"/>
              <a:t> </a:t>
            </a:r>
            <a:r>
              <a:rPr lang="en-US" altLang="en-US" sz="2400" dirty="0"/>
              <a:t>Fassett</a:t>
            </a:r>
            <a:endParaRPr lang="en-US" altLang="en-US" sz="2400" dirty="0"/>
          </a:p>
          <a:p>
            <a:pPr eaLnBrk="1" hangingPunct="1"/>
            <a:r>
              <a:rPr lang="en-US" altLang="en-US" sz="2400" dirty="0"/>
              <a:t>Fabric Quilt</a:t>
            </a:r>
          </a:p>
          <a:p>
            <a:pPr eaLnBrk="1" hangingPunct="1"/>
            <a:r>
              <a:rPr lang="en-US" altLang="en-US" sz="2400" dirty="0"/>
              <a:t>Moda</a:t>
            </a:r>
            <a:endParaRPr lang="en-US" altLang="en-US" sz="2400" dirty="0"/>
          </a:p>
          <a:p>
            <a:pPr eaLnBrk="1" hangingPunct="1"/>
            <a:r>
              <a:rPr lang="en-US" altLang="en-US" sz="2400" dirty="0"/>
              <a:t>Kona Bay</a:t>
            </a:r>
          </a:p>
          <a:p>
            <a:pPr eaLnBrk="1" hangingPunct="1"/>
            <a:endParaRPr lang="en-US" altLang="en-US" sz="2400" dirty="0"/>
          </a:p>
        </p:txBody>
      </p:sp>
      <p:pic>
        <p:nvPicPr>
          <p:cNvPr id="3072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862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8862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8862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8862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838200"/>
            <a:ext cx="3860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4"/>
          <p:cNvSpPr txBox="1">
            <a:spLocks noChangeArrowheads="1"/>
          </p:cNvSpPr>
          <p:nvPr/>
        </p:nvSpPr>
        <p:spPr bwMode="auto">
          <a:xfrm>
            <a:off x="2959100" y="282575"/>
            <a:ext cx="280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dirty="0"/>
              <a:t>Amy Butler Fabrics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609600"/>
            <a:ext cx="8915400" cy="4144962"/>
          </a:xfrm>
        </p:spPr>
        <p:txBody>
          <a:bodyPr/>
          <a:lstStyle/>
          <a:p>
            <a:pPr eaLnBrk="1" hangingPunct="1"/>
            <a:r>
              <a:rPr lang="en-US" altLang="en-US" sz="2800" dirty="0" smtClean="0"/>
              <a:t/>
            </a:r>
            <a:br>
              <a:rPr lang="en-US" altLang="en-US" sz="2800" dirty="0" smtClean="0"/>
            </a:br>
            <a:r>
              <a:rPr lang="en-US" altLang="en-US" sz="2800" dirty="0"/>
              <a:t/>
            </a:r>
            <a:br>
              <a:rPr lang="en-US" altLang="en-US" sz="2800" dirty="0"/>
            </a:br>
            <a:r>
              <a:rPr lang="en-US" altLang="en-US" sz="2800" b="1" dirty="0" smtClean="0"/>
              <a:t>Quilting is fun and easy !</a:t>
            </a:r>
            <a:br>
              <a:rPr lang="en-US" altLang="en-US" sz="2800" b="1" dirty="0" smtClean="0"/>
            </a:br>
            <a:r>
              <a:rPr lang="en-US" altLang="en-US" sz="2800" dirty="0" smtClean="0"/>
              <a:t>All you need to know is how to use the straight stitch on your machine!  </a:t>
            </a:r>
            <a:br>
              <a:rPr lang="en-US" altLang="en-US" sz="2800" dirty="0" smtClean="0"/>
            </a:br>
            <a:r>
              <a:rPr lang="en-US" altLang="en-US" sz="2800" dirty="0" smtClean="0"/>
              <a:t>Lap Quilting allows you to make small 12 ½” blocks that are bordered and assembled to make any size quilt you wish. You will learn a lot about different piecing techniques in the months to come.</a:t>
            </a:r>
            <a:br>
              <a:rPr lang="en-US" altLang="en-US" sz="2800" dirty="0" smtClean="0"/>
            </a:br>
            <a:r>
              <a:rPr lang="en-US" altLang="en-US" sz="2800" dirty="0" smtClean="0"/>
              <a:t/>
            </a:r>
            <a:br>
              <a:rPr lang="en-US" altLang="en-US" sz="2800" dirty="0" smtClean="0"/>
            </a:br>
            <a:r>
              <a:rPr lang="en-US" altLang="en-US" sz="2800" dirty="0" smtClean="0"/>
              <a:t>For our Lap Quilting introduction I will suggest notions and tools and fabrics you may need to complete a quilt.</a:t>
            </a:r>
            <a:br>
              <a:rPr lang="en-US" altLang="en-US" sz="2800" dirty="0" smtClean="0"/>
            </a:br>
            <a:r>
              <a:rPr lang="en-US" altLang="en-US" sz="2800" dirty="0" smtClean="0">
                <a:hlinkClick r:id="rId2"/>
              </a:rPr>
              <a:t>Class registration </a:t>
            </a:r>
            <a:r>
              <a:rPr lang="en-US" altLang="en-US" sz="2800" dirty="0" smtClean="0"/>
              <a:t>is required because of size restrictions!</a:t>
            </a:r>
            <a:br>
              <a:rPr lang="en-US" altLang="en-US" sz="2800" dirty="0" smtClean="0"/>
            </a:br>
            <a:r>
              <a:rPr lang="en-US" altLang="en-US" sz="2800" dirty="0"/>
              <a:t/>
            </a:r>
            <a:br>
              <a:rPr lang="en-US" altLang="en-US" sz="2800" dirty="0"/>
            </a:br>
            <a:r>
              <a:rPr lang="en-US" altLang="en-US" sz="2800" dirty="0" smtClean="0"/>
              <a:t/>
            </a:r>
            <a:br>
              <a:rPr lang="en-US" altLang="en-US" sz="2800" dirty="0" smtClean="0"/>
            </a:br>
            <a:endParaRPr lang="en-US" altLang="en-US" sz="28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9766" y="4953000"/>
            <a:ext cx="1835150" cy="177165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p:cNvSpPr txBox="1">
            <a:spLocks noChangeArrowheads="1"/>
          </p:cNvSpPr>
          <p:nvPr/>
        </p:nvSpPr>
        <p:spPr bwMode="auto">
          <a:xfrm>
            <a:off x="441325" y="381000"/>
            <a:ext cx="8305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charset="0"/>
              </a:rPr>
              <a:t>Fat quarters are sold on line as collections and </a:t>
            </a:r>
            <a:r>
              <a:rPr lang="en-US" altLang="en-US" sz="2400" dirty="0" smtClean="0">
                <a:latin typeface="Arial" charset="0"/>
              </a:rPr>
              <a:t>blended fabrics.  A </a:t>
            </a:r>
            <a:r>
              <a:rPr lang="en-US" altLang="en-US" sz="2400" dirty="0">
                <a:latin typeface="Arial" charset="0"/>
              </a:rPr>
              <a:t>fat quarter is a ½ yard cut on the fold. It measures approximately 18” X 22”. A ¼ of a yard is 45” X 9” so a fat quarter can sometimes be beneficial because of the width</a:t>
            </a:r>
            <a:r>
              <a:rPr lang="en-US" altLang="en-US" sz="2400" dirty="0" smtClean="0">
                <a:latin typeface="Arial" charset="0"/>
              </a:rPr>
              <a:t>. Do not plan a quilt around fat quarters because the fat quarter is limited and you will not be able to repeat the print in various blocks unless you buy several fat quarters. </a:t>
            </a:r>
            <a:endParaRPr lang="en-US" altLang="en-US" sz="2400" dirty="0">
              <a:latin typeface="Arial" charset="0"/>
            </a:endParaRPr>
          </a:p>
        </p:txBody>
      </p:sp>
      <p:pic>
        <p:nvPicPr>
          <p:cNvPr id="3277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7938"/>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352800"/>
            <a:ext cx="2789238"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1143000" y="411163"/>
            <a:ext cx="7010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charset="0"/>
              </a:rPr>
              <a:t>Here are some batting types. </a:t>
            </a:r>
            <a:r>
              <a:rPr lang="en-US" altLang="en-US" sz="2400" dirty="0" smtClean="0">
                <a:latin typeface="Arial" charset="0"/>
              </a:rPr>
              <a:t>I </a:t>
            </a:r>
            <a:r>
              <a:rPr lang="en-US" altLang="en-US" sz="2400" dirty="0">
                <a:latin typeface="Arial" charset="0"/>
              </a:rPr>
              <a:t>like </a:t>
            </a:r>
            <a:r>
              <a:rPr lang="en-US" altLang="en-US" sz="2400" dirty="0" smtClean="0">
                <a:latin typeface="Arial" charset="0"/>
              </a:rPr>
              <a:t>a traditional medium weight polyester. </a:t>
            </a:r>
            <a:r>
              <a:rPr lang="en-US" altLang="en-US" sz="2400" dirty="0">
                <a:latin typeface="Arial" charset="0"/>
              </a:rPr>
              <a:t>If you are going to use </a:t>
            </a:r>
            <a:r>
              <a:rPr lang="en-US" altLang="en-US" sz="2400" dirty="0" smtClean="0">
                <a:latin typeface="Arial" charset="0"/>
              </a:rPr>
              <a:t>batting, </a:t>
            </a:r>
            <a:r>
              <a:rPr lang="en-US" altLang="en-US" sz="2400" dirty="0">
                <a:latin typeface="Arial" charset="0"/>
              </a:rPr>
              <a:t>made sure it is bonded so it does not clump. Cotton batting is popular </a:t>
            </a:r>
            <a:r>
              <a:rPr lang="en-US" altLang="en-US" sz="2400" dirty="0" smtClean="0">
                <a:latin typeface="Arial" charset="0"/>
              </a:rPr>
              <a:t>too. I have used both cotton and polyester in my quilts and in lesson one will show you the differences so you can decide. </a:t>
            </a:r>
            <a:endParaRPr lang="en-US" altLang="en-US" sz="2400" dirty="0">
              <a:latin typeface="Arial" charset="0"/>
            </a:endParaRPr>
          </a:p>
        </p:txBody>
      </p:sp>
      <p:pic>
        <p:nvPicPr>
          <p:cNvPr id="33795"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2325" y="4800600"/>
            <a:ext cx="3771900"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8956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078163"/>
            <a:ext cx="240665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Box 1"/>
          <p:cNvSpPr txBox="1">
            <a:spLocks noChangeArrowheads="1"/>
          </p:cNvSpPr>
          <p:nvPr/>
        </p:nvSpPr>
        <p:spPr bwMode="auto">
          <a:xfrm>
            <a:off x="615950" y="304800"/>
            <a:ext cx="8153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charset="0"/>
              </a:rPr>
              <a:t>In </a:t>
            </a:r>
            <a:r>
              <a:rPr lang="en-US" altLang="en-US" sz="2400" dirty="0" smtClean="0">
                <a:latin typeface="Arial" charset="0"/>
              </a:rPr>
              <a:t>our Lap Quilt Club </a:t>
            </a:r>
            <a:r>
              <a:rPr lang="en-US" altLang="en-US" sz="2400" dirty="0">
                <a:latin typeface="Arial" charset="0"/>
              </a:rPr>
              <a:t>we will cover enough quilt blocks for you to make the quilt the size you need. I will show you the original methods Georgia used and explore some new techniques and equipment that are now available. If you follow the club each month and do the assignment you will end up with a quilt or 2 or 3. </a:t>
            </a:r>
          </a:p>
        </p:txBody>
      </p:sp>
      <p:pic>
        <p:nvPicPr>
          <p:cNvPr id="14131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8956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6" name="Picture 2" descr="C:\Users\Jenny\Pictures\2019 mac\block of month\bcff34eb6d68d0d44ee0edbb8d465aa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743200"/>
            <a:ext cx="3516313"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3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3200"/>
            <a:ext cx="2063750"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048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1"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59715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2" name="TextBox 4"/>
          <p:cNvSpPr txBox="1">
            <a:spLocks noChangeArrowheads="1"/>
          </p:cNvSpPr>
          <p:nvPr/>
        </p:nvSpPr>
        <p:spPr bwMode="auto">
          <a:xfrm>
            <a:off x="533400" y="5105400"/>
            <a:ext cx="800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charset="0"/>
              </a:rPr>
              <a:t>Learn to be your own quilt designer. Learn to make your own templates. The color choice really makes the difference. Learn to sew the blocks with ease. </a:t>
            </a:r>
          </a:p>
        </p:txBody>
      </p:sp>
      <p:pic>
        <p:nvPicPr>
          <p:cNvPr id="142343"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304800"/>
            <a:ext cx="1922463"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4"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57863" y="2676525"/>
            <a:ext cx="198755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81000"/>
            <a:ext cx="2862263"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Box 2"/>
          <p:cNvSpPr txBox="1">
            <a:spLocks noChangeArrowheads="1"/>
          </p:cNvSpPr>
          <p:nvPr/>
        </p:nvSpPr>
        <p:spPr bwMode="auto">
          <a:xfrm>
            <a:off x="3276600" y="152400"/>
            <a:ext cx="58293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dirty="0"/>
              <a:t>I suggest you purchase “Lap Quilting” by Georgia </a:t>
            </a:r>
            <a:r>
              <a:rPr lang="en-US" altLang="en-US" sz="2400" dirty="0"/>
              <a:t>Bonesteel</a:t>
            </a:r>
            <a:r>
              <a:rPr lang="en-US" altLang="en-US" sz="2400" dirty="0"/>
              <a:t> before the first session. The book will offer you over 70 blocks with templates to trace. Amazon offers many used books starting at $5.00.</a:t>
            </a:r>
          </a:p>
        </p:txBody>
      </p:sp>
      <p:pic>
        <p:nvPicPr>
          <p:cNvPr id="14336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895600"/>
            <a:ext cx="5486400"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71628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381000"/>
            <a:ext cx="4267200" cy="1200329"/>
          </a:xfrm>
          <a:prstGeom prst="rect">
            <a:avLst/>
          </a:prstGeom>
          <a:noFill/>
        </p:spPr>
        <p:txBody>
          <a:bodyPr wrap="square" rtlCol="0">
            <a:spAutoFit/>
          </a:bodyPr>
          <a:lstStyle/>
          <a:p>
            <a:r>
              <a:rPr lang="en-US" sz="2400" dirty="0" smtClean="0"/>
              <a:t>Press your fabric before you mark the templates. I used a steam iron.</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75759" y="1690158"/>
            <a:ext cx="6333067" cy="3562350"/>
          </a:xfrm>
          <a:prstGeom prst="rect">
            <a:avLst/>
          </a:prstGeom>
        </p:spPr>
      </p:pic>
    </p:spTree>
    <p:extLst>
      <p:ext uri="{BB962C8B-B14F-4D97-AF65-F5344CB8AC3E}">
        <p14:creationId xmlns:p14="http://schemas.microsoft.com/office/powerpoint/2010/main" val="2698949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98500"/>
            <a:ext cx="3073400"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Box 2"/>
          <p:cNvSpPr txBox="1">
            <a:spLocks noChangeArrowheads="1"/>
          </p:cNvSpPr>
          <p:nvPr/>
        </p:nvSpPr>
        <p:spPr bwMode="auto">
          <a:xfrm>
            <a:off x="4260273" y="381000"/>
            <a:ext cx="42672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smtClean="0"/>
              <a:t>When you make templates..</a:t>
            </a:r>
            <a:endParaRPr lang="en-US" altLang="en-US" sz="2400" dirty="0"/>
          </a:p>
          <a:p>
            <a:pPr eaLnBrk="1" hangingPunct="1">
              <a:spcBef>
                <a:spcPct val="0"/>
              </a:spcBef>
              <a:buFontTx/>
              <a:buNone/>
            </a:pPr>
            <a:r>
              <a:rPr lang="en-US" altLang="en-US" sz="2400" dirty="0"/>
              <a:t>Mark the letter or </a:t>
            </a:r>
            <a:r>
              <a:rPr lang="en-US" altLang="en-US" sz="2400" dirty="0" smtClean="0"/>
              <a:t>number of the template </a:t>
            </a:r>
            <a:r>
              <a:rPr lang="en-US" altLang="en-US" sz="2400" dirty="0"/>
              <a:t>on your </a:t>
            </a:r>
            <a:r>
              <a:rPr lang="en-US" altLang="en-US" sz="2400" dirty="0" smtClean="0"/>
              <a:t>block (fabric) </a:t>
            </a:r>
            <a:r>
              <a:rPr lang="en-US" altLang="en-US" sz="2400" dirty="0"/>
              <a:t>for </a:t>
            </a:r>
            <a:r>
              <a:rPr lang="en-US" altLang="en-US" sz="2400" dirty="0" smtClean="0"/>
              <a:t>reference once you draw and cut it for piecing. I placed all cut fabric templates in a marked baggie for sewing later. </a:t>
            </a:r>
            <a:r>
              <a:rPr lang="en-US" altLang="en-US" sz="2400" b="1" dirty="0" smtClean="0">
                <a:solidFill>
                  <a:srgbClr val="FF0000"/>
                </a:solidFill>
              </a:rPr>
              <a:t>Do not make all the fabric blocks right now. I will show you other marking and piecing methods so wait for the assignment please</a:t>
            </a:r>
            <a:r>
              <a:rPr lang="en-US" altLang="en-US" sz="2400" dirty="0" smtClean="0"/>
              <a:t>.</a:t>
            </a:r>
            <a:endParaRPr lang="en-US" altLang="en-US" sz="2400" dirty="0"/>
          </a:p>
          <a:p>
            <a:pPr eaLnBrk="1" hangingPunct="1">
              <a:spcBef>
                <a:spcPct val="0"/>
              </a:spcBef>
              <a:buFontTx/>
              <a:buNone/>
            </a:pPr>
            <a:endParaRPr lang="en-US" altLang="en-US" sz="2400" dirty="0"/>
          </a:p>
          <a:p>
            <a:pPr eaLnBrk="1" hangingPunct="1">
              <a:spcBef>
                <a:spcPct val="0"/>
              </a:spcBef>
              <a:buFontTx/>
              <a:buNone/>
            </a:pPr>
            <a:endParaRPr lang="en-US" altLang="en-US" sz="2400" dirty="0"/>
          </a:p>
        </p:txBody>
      </p:sp>
    </p:spTree>
    <p:extLst>
      <p:ext uri="{BB962C8B-B14F-4D97-AF65-F5344CB8AC3E}">
        <p14:creationId xmlns:p14="http://schemas.microsoft.com/office/powerpoint/2010/main" val="34149700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685800"/>
            <a:ext cx="7010400" cy="3046988"/>
          </a:xfrm>
          <a:prstGeom prst="rect">
            <a:avLst/>
          </a:prstGeom>
          <a:noFill/>
        </p:spPr>
        <p:txBody>
          <a:bodyPr wrap="square" rtlCol="0">
            <a:spAutoFit/>
          </a:bodyPr>
          <a:lstStyle/>
          <a:p>
            <a:r>
              <a:rPr lang="en-US" altLang="en-US" sz="2400" dirty="0" smtClean="0"/>
              <a:t>I suggest you go through the book and check off all the block you want and need. I used a highlighter in my book. </a:t>
            </a:r>
          </a:p>
          <a:p>
            <a:endParaRPr lang="en-US" altLang="en-US" sz="2400" dirty="0" smtClean="0"/>
          </a:p>
          <a:p>
            <a:r>
              <a:rPr lang="en-US" altLang="en-US" sz="2400" dirty="0" smtClean="0"/>
              <a:t>Next make a plastic template for all the blocks you plan to make. I used a hole punch on each template and placed it on a circular clip. I will give each student a circle clip to keep for this purpose.</a:t>
            </a:r>
            <a:endParaRPr lang="en-US" sz="2400" dirty="0"/>
          </a:p>
        </p:txBody>
      </p:sp>
    </p:spTree>
    <p:extLst>
      <p:ext uri="{BB962C8B-B14F-4D97-AF65-F5344CB8AC3E}">
        <p14:creationId xmlns:p14="http://schemas.microsoft.com/office/powerpoint/2010/main" val="163013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250" y="76200"/>
            <a:ext cx="3790950" cy="673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Box 2"/>
          <p:cNvSpPr txBox="1">
            <a:spLocks noChangeArrowheads="1"/>
          </p:cNvSpPr>
          <p:nvPr/>
        </p:nvSpPr>
        <p:spPr bwMode="auto">
          <a:xfrm>
            <a:off x="6012873" y="260181"/>
            <a:ext cx="274320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t>Pin the fabric layers before you cut to keep them from sliding.</a:t>
            </a:r>
          </a:p>
          <a:p>
            <a:pPr eaLnBrk="1" hangingPunct="1">
              <a:spcBef>
                <a:spcPct val="0"/>
              </a:spcBef>
              <a:buFontTx/>
              <a:buNone/>
            </a:pPr>
            <a:endParaRPr lang="en-US" altLang="en-US" sz="2400" dirty="0"/>
          </a:p>
          <a:p>
            <a:pPr eaLnBrk="1" hangingPunct="1">
              <a:spcBef>
                <a:spcPct val="0"/>
              </a:spcBef>
              <a:buFontTx/>
              <a:buNone/>
            </a:pPr>
            <a:r>
              <a:rPr lang="en-US" altLang="en-US" sz="2400" dirty="0"/>
              <a:t>Cutting is going to take some time.</a:t>
            </a:r>
          </a:p>
          <a:p>
            <a:pPr eaLnBrk="1" hangingPunct="1">
              <a:spcBef>
                <a:spcPct val="0"/>
              </a:spcBef>
              <a:buFontTx/>
              <a:buNone/>
            </a:pPr>
            <a:endParaRPr lang="en-US" altLang="en-US" sz="2400" dirty="0"/>
          </a:p>
          <a:p>
            <a:pPr eaLnBrk="1" hangingPunct="1">
              <a:spcBef>
                <a:spcPct val="0"/>
              </a:spcBef>
              <a:buFontTx/>
              <a:buNone/>
            </a:pPr>
            <a:r>
              <a:rPr lang="en-US" altLang="en-US" sz="2400" dirty="0"/>
              <a:t>I found a nice box to put all my cut blocks into before I sewed them. Either use the sticky </a:t>
            </a:r>
            <a:r>
              <a:rPr lang="en-US" altLang="en-US" sz="2400" dirty="0" smtClean="0"/>
              <a:t>notes </a:t>
            </a:r>
            <a:r>
              <a:rPr lang="en-US" altLang="en-US" sz="2400" dirty="0"/>
              <a:t>to organize the blocks or </a:t>
            </a:r>
            <a:r>
              <a:rPr lang="en-US" altLang="en-US" sz="2400" dirty="0" smtClean="0"/>
              <a:t>use a separate  baggy for each block.</a:t>
            </a:r>
            <a:endParaRPr lang="en-US" altLang="en-US" sz="2400" dirty="0"/>
          </a:p>
        </p:txBody>
      </p:sp>
    </p:spTree>
    <p:extLst>
      <p:ext uri="{BB962C8B-B14F-4D97-AF65-F5344CB8AC3E}">
        <p14:creationId xmlns:p14="http://schemas.microsoft.com/office/powerpoint/2010/main" val="3300797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0999"/>
            <a:ext cx="8839200" cy="4431983"/>
          </a:xfrm>
          <a:prstGeom prst="rect">
            <a:avLst/>
          </a:prstGeom>
          <a:noFill/>
        </p:spPr>
        <p:txBody>
          <a:bodyPr wrap="square" rtlCol="0">
            <a:spAutoFit/>
          </a:bodyPr>
          <a:lstStyle/>
          <a:p>
            <a:r>
              <a:rPr lang="en-US" sz="2400" b="1" dirty="0" smtClean="0"/>
              <a:t>In Lesson 1 </a:t>
            </a:r>
            <a:r>
              <a:rPr lang="en-US" sz="2400" dirty="0" smtClean="0"/>
              <a:t>you will need to bring “Lap Quilting with Georgia </a:t>
            </a:r>
            <a:r>
              <a:rPr lang="en-US" sz="2400" dirty="0" smtClean="0"/>
              <a:t>Bonesteel</a:t>
            </a:r>
            <a:r>
              <a:rPr lang="en-US" sz="2400" dirty="0" smtClean="0"/>
              <a:t>”. The book can be found on line at Thriftbooks.com used for a reasonable price. You will also need to bring template plastic, a fine line sharpie, a ruler, straight pins, a blue wash away marker,  1 yard of 3 different 100% quilters cotton fabric to start making your quilt. In the following pages I will give you some pictures of the products you may use and some fabric color combinations you might like to use. You can find fabric and notions at Hobby Lobby, Serendipity Quilts in Dagsboro, De, Amazon or </a:t>
            </a:r>
            <a:r>
              <a:rPr lang="en-US" sz="2400" b="1" dirty="0" smtClean="0">
                <a:hlinkClick r:id="rId2"/>
              </a:rPr>
              <a:t>fabric.com</a:t>
            </a:r>
            <a:r>
              <a:rPr lang="en-US" sz="2400" dirty="0" smtClean="0"/>
              <a:t>. </a:t>
            </a:r>
            <a:endParaRPr lang="en-US" sz="2400" dirty="0"/>
          </a:p>
          <a:p>
            <a:r>
              <a:rPr lang="en-US" sz="2400" dirty="0" smtClean="0">
                <a:solidFill>
                  <a:schemeClr val="accent2">
                    <a:lumMod val="75000"/>
                  </a:schemeClr>
                </a:solidFill>
              </a:rPr>
              <a:t>You will not need a sewing machine at Lesson 1.</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495800"/>
            <a:ext cx="2209800" cy="21496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6436" y="4618134"/>
            <a:ext cx="2057400" cy="2093879"/>
          </a:xfrm>
          <a:prstGeom prst="rect">
            <a:avLst/>
          </a:prstGeom>
        </p:spPr>
      </p:pic>
      <p:pic>
        <p:nvPicPr>
          <p:cNvPr id="7"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4618134"/>
            <a:ext cx="1473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7404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400"/>
            <a:ext cx="368617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800600" y="685800"/>
            <a:ext cx="3886200" cy="4154984"/>
          </a:xfrm>
          <a:prstGeom prst="rect">
            <a:avLst/>
          </a:prstGeom>
          <a:noFill/>
        </p:spPr>
        <p:txBody>
          <a:bodyPr wrap="square" rtlCol="0">
            <a:spAutoFit/>
          </a:bodyPr>
          <a:lstStyle/>
          <a:p>
            <a:r>
              <a:rPr lang="en-US" sz="2400" dirty="0" smtClean="0"/>
              <a:t>It is important to double and triple check the finished size of the template against the book and the fabric drawn against the template. Make corrections so you will be accurate. A little 1/16” or 1/8” off will multiply fast when doing patchwork piecing.</a:t>
            </a:r>
            <a:endParaRPr lang="en-US" sz="2400" dirty="0"/>
          </a:p>
        </p:txBody>
      </p:sp>
    </p:spTree>
    <p:extLst>
      <p:ext uri="{BB962C8B-B14F-4D97-AF65-F5344CB8AC3E}">
        <p14:creationId xmlns:p14="http://schemas.microsoft.com/office/powerpoint/2010/main" val="19036883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691573"/>
            <a:ext cx="3073400" cy="5461000"/>
          </a:xfrm>
          <a:prstGeom prst="rect">
            <a:avLst/>
          </a:prstGeom>
        </p:spPr>
      </p:pic>
      <p:sp>
        <p:nvSpPr>
          <p:cNvPr id="3" name="TextBox 2"/>
          <p:cNvSpPr txBox="1"/>
          <p:nvPr/>
        </p:nvSpPr>
        <p:spPr>
          <a:xfrm>
            <a:off x="4267200" y="1219200"/>
            <a:ext cx="4495800" cy="1938992"/>
          </a:xfrm>
          <a:prstGeom prst="rect">
            <a:avLst/>
          </a:prstGeom>
          <a:noFill/>
        </p:spPr>
        <p:txBody>
          <a:bodyPr wrap="square" rtlCol="0">
            <a:spAutoFit/>
          </a:bodyPr>
          <a:lstStyle/>
          <a:p>
            <a:r>
              <a:rPr lang="en-US" sz="2400" dirty="0" smtClean="0"/>
              <a:t>I marked as many templates on my plastic sheet as would fit. You will need some paper or craft scissors to cut the templates out.</a:t>
            </a:r>
            <a:endParaRPr lang="en-US" sz="2400" dirty="0"/>
          </a:p>
        </p:txBody>
      </p:sp>
    </p:spTree>
    <p:extLst>
      <p:ext uri="{BB962C8B-B14F-4D97-AF65-F5344CB8AC3E}">
        <p14:creationId xmlns:p14="http://schemas.microsoft.com/office/powerpoint/2010/main" val="1701332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81000"/>
            <a:ext cx="3073400" cy="5461000"/>
          </a:xfrm>
          <a:prstGeom prst="rect">
            <a:avLst/>
          </a:prstGeom>
        </p:spPr>
      </p:pic>
      <p:sp>
        <p:nvSpPr>
          <p:cNvPr id="3" name="TextBox 2"/>
          <p:cNvSpPr txBox="1"/>
          <p:nvPr/>
        </p:nvSpPr>
        <p:spPr>
          <a:xfrm>
            <a:off x="4572000" y="762000"/>
            <a:ext cx="3810000" cy="1938992"/>
          </a:xfrm>
          <a:prstGeom prst="rect">
            <a:avLst/>
          </a:prstGeom>
          <a:noFill/>
        </p:spPr>
        <p:txBody>
          <a:bodyPr wrap="square" rtlCol="0">
            <a:spAutoFit/>
          </a:bodyPr>
          <a:lstStyle/>
          <a:p>
            <a:r>
              <a:rPr lang="en-US" sz="2400" dirty="0" smtClean="0"/>
              <a:t>I used a straight edge or ruler to help draw a straight line with the sharpie as I made the templates</a:t>
            </a:r>
            <a:endParaRPr lang="en-US" sz="2400" dirty="0"/>
          </a:p>
        </p:txBody>
      </p:sp>
    </p:spTree>
    <p:extLst>
      <p:ext uri="{BB962C8B-B14F-4D97-AF65-F5344CB8AC3E}">
        <p14:creationId xmlns:p14="http://schemas.microsoft.com/office/powerpoint/2010/main" val="234001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98500"/>
            <a:ext cx="3073400" cy="5461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698500"/>
            <a:ext cx="3073400" cy="5461000"/>
          </a:xfrm>
          <a:prstGeom prst="rect">
            <a:avLst/>
          </a:prstGeom>
        </p:spPr>
      </p:pic>
    </p:spTree>
    <p:extLst>
      <p:ext uri="{BB962C8B-B14F-4D97-AF65-F5344CB8AC3E}">
        <p14:creationId xmlns:p14="http://schemas.microsoft.com/office/powerpoint/2010/main" val="487857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609600"/>
            <a:ext cx="7086600" cy="2308324"/>
          </a:xfrm>
          <a:prstGeom prst="rect">
            <a:avLst/>
          </a:prstGeom>
          <a:noFill/>
        </p:spPr>
        <p:txBody>
          <a:bodyPr wrap="square" rtlCol="0">
            <a:spAutoFit/>
          </a:bodyPr>
          <a:lstStyle/>
          <a:p>
            <a:r>
              <a:rPr lang="en-US" sz="2400" dirty="0" smtClean="0"/>
              <a:t>In our 1</a:t>
            </a:r>
            <a:r>
              <a:rPr lang="en-US" sz="2400" baseline="30000" dirty="0" smtClean="0"/>
              <a:t>st</a:t>
            </a:r>
            <a:r>
              <a:rPr lang="en-US" sz="2400" dirty="0" smtClean="0"/>
              <a:t> lesson we will make templates for some easy to piece 4 patch block. Using the Lap Quilt book you will choose Square A and Square B plus Triangle E.</a:t>
            </a:r>
          </a:p>
          <a:p>
            <a:endParaRPr lang="en-US" sz="2400" dirty="0"/>
          </a:p>
          <a:p>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517198"/>
            <a:ext cx="1930400" cy="18097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2466398"/>
            <a:ext cx="1879600" cy="18605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0" y="2475634"/>
            <a:ext cx="1873250" cy="1778000"/>
          </a:xfrm>
          <a:prstGeom prst="rect">
            <a:avLst/>
          </a:prstGeom>
        </p:spPr>
      </p:pic>
    </p:spTree>
    <p:extLst>
      <p:ext uri="{BB962C8B-B14F-4D97-AF65-F5344CB8AC3E}">
        <p14:creationId xmlns:p14="http://schemas.microsoft.com/office/powerpoint/2010/main" val="3023281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Box 2"/>
          <p:cNvSpPr txBox="1">
            <a:spLocks noChangeArrowheads="1"/>
          </p:cNvSpPr>
          <p:nvPr/>
        </p:nvSpPr>
        <p:spPr bwMode="auto">
          <a:xfrm>
            <a:off x="457200" y="304800"/>
            <a:ext cx="8382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latin typeface="Arial" charset="0"/>
              </a:rPr>
              <a:t>Show and Tell your work</a:t>
            </a:r>
            <a:r>
              <a:rPr lang="en-US" altLang="en-US" sz="2400" dirty="0">
                <a:latin typeface="Arial" charset="0"/>
              </a:rPr>
              <a:t>. You can bring your projects to show your progress and brag! As we progress you can bring your quilt blocks to learn the hand work of marking, </a:t>
            </a:r>
            <a:r>
              <a:rPr lang="en-US" altLang="en-US" sz="2400" dirty="0" smtClean="0">
                <a:latin typeface="Arial" charset="0"/>
              </a:rPr>
              <a:t>quilting </a:t>
            </a:r>
            <a:r>
              <a:rPr lang="en-US" altLang="en-US" sz="2400" dirty="0">
                <a:latin typeface="Arial" charset="0"/>
              </a:rPr>
              <a:t>and assembly. The session will </a:t>
            </a:r>
            <a:r>
              <a:rPr lang="en-US" altLang="en-US" sz="2400" b="1" dirty="0">
                <a:latin typeface="Arial" charset="0"/>
              </a:rPr>
              <a:t>be </a:t>
            </a:r>
            <a:r>
              <a:rPr lang="en-US" altLang="en-US" sz="2400" b="1" dirty="0" smtClean="0">
                <a:latin typeface="Arial" charset="0"/>
              </a:rPr>
              <a:t>2 hours </a:t>
            </a:r>
            <a:r>
              <a:rPr lang="en-US" altLang="en-US" sz="2400" b="1" dirty="0">
                <a:latin typeface="Arial" charset="0"/>
              </a:rPr>
              <a:t>depending on topic.</a:t>
            </a:r>
            <a:r>
              <a:rPr lang="en-US" altLang="en-US" sz="2400" dirty="0">
                <a:latin typeface="Arial" charset="0"/>
              </a:rPr>
              <a:t> The fabric requirements for the different size quilts are in the “Lap Quilt” book. I have over </a:t>
            </a:r>
            <a:r>
              <a:rPr lang="en-US" altLang="en-US" sz="2400" dirty="0" smtClean="0">
                <a:latin typeface="Arial" charset="0"/>
              </a:rPr>
              <a:t>12 </a:t>
            </a:r>
            <a:r>
              <a:rPr lang="en-US" altLang="en-US" sz="2400" dirty="0">
                <a:latin typeface="Arial" charset="0"/>
              </a:rPr>
              <a:t>sessions planned so far.</a:t>
            </a:r>
          </a:p>
          <a:p>
            <a:pPr eaLnBrk="1" hangingPunct="1">
              <a:spcBef>
                <a:spcPct val="0"/>
              </a:spcBef>
              <a:buFontTx/>
              <a:buNone/>
            </a:pPr>
            <a:r>
              <a:rPr lang="en-US" altLang="en-US" sz="2400" dirty="0">
                <a:latin typeface="Arial" charset="0"/>
              </a:rPr>
              <a:t>I suggest you start at the beginning. The monthly topics will progress with the quilt assembly.</a:t>
            </a:r>
          </a:p>
          <a:p>
            <a:pPr eaLnBrk="1" hangingPunct="1">
              <a:spcBef>
                <a:spcPct val="0"/>
              </a:spcBef>
              <a:buFontTx/>
              <a:buNone/>
            </a:pPr>
            <a:endParaRPr lang="en-US" altLang="en-US" sz="2400" dirty="0">
              <a:latin typeface="Arial" charset="0"/>
            </a:endParaRPr>
          </a:p>
        </p:txBody>
      </p:sp>
      <p:pic>
        <p:nvPicPr>
          <p:cNvPr id="14643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4191000"/>
            <a:ext cx="300990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73125"/>
            <a:ext cx="35814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876800" y="873125"/>
            <a:ext cx="3886200" cy="1200329"/>
          </a:xfrm>
          <a:prstGeom prst="rect">
            <a:avLst/>
          </a:prstGeom>
          <a:noFill/>
        </p:spPr>
        <p:txBody>
          <a:bodyPr wrap="square" rtlCol="0">
            <a:spAutoFit/>
          </a:bodyPr>
          <a:lstStyle/>
          <a:p>
            <a:r>
              <a:rPr lang="en-US" sz="2400" dirty="0" smtClean="0"/>
              <a:t>Here is a preview of some of the blocks found in the Lap Quilting book.</a:t>
            </a: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Box 1"/>
          <p:cNvSpPr txBox="1">
            <a:spLocks noChangeArrowheads="1"/>
          </p:cNvSpPr>
          <p:nvPr/>
        </p:nvSpPr>
        <p:spPr bwMode="auto">
          <a:xfrm>
            <a:off x="465138" y="3124200"/>
            <a:ext cx="8305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charset="0"/>
              </a:rPr>
              <a:t>To enroll and reserve your spot in the Lap Quilting Club you can sign up using an enrollment link on line to make enrollment each month easy. The fee is $5.00 per month. If you have questions please text or email me at:</a:t>
            </a:r>
          </a:p>
          <a:p>
            <a:pPr eaLnBrk="1" hangingPunct="1">
              <a:spcBef>
                <a:spcPct val="0"/>
              </a:spcBef>
              <a:buFontTx/>
              <a:buNone/>
            </a:pPr>
            <a:r>
              <a:rPr lang="en-US" altLang="en-US" sz="2400" dirty="0">
                <a:latin typeface="Arial" charset="0"/>
                <a:hlinkClick r:id="rId2"/>
              </a:rPr>
              <a:t>jenny@jennys-sewing-studio.com</a:t>
            </a:r>
            <a:endParaRPr lang="en-US" altLang="en-US" sz="2400" dirty="0">
              <a:latin typeface="Arial" charset="0"/>
            </a:endParaRPr>
          </a:p>
          <a:p>
            <a:pPr eaLnBrk="1" hangingPunct="1">
              <a:spcBef>
                <a:spcPct val="0"/>
              </a:spcBef>
              <a:buFontTx/>
              <a:buNone/>
            </a:pPr>
            <a:r>
              <a:rPr lang="en-US" altLang="en-US" sz="2400" dirty="0">
                <a:latin typeface="Arial" charset="0"/>
              </a:rPr>
              <a:t>410 543 1212 is my cell for text. </a:t>
            </a:r>
          </a:p>
        </p:txBody>
      </p:sp>
      <p:pic>
        <p:nvPicPr>
          <p:cNvPr id="14950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3938" y="228600"/>
            <a:ext cx="1828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0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52400"/>
            <a:ext cx="2760663"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Box 1"/>
          <p:cNvSpPr txBox="1">
            <a:spLocks noChangeArrowheads="1"/>
          </p:cNvSpPr>
          <p:nvPr/>
        </p:nvSpPr>
        <p:spPr bwMode="auto">
          <a:xfrm>
            <a:off x="609600" y="228600"/>
            <a:ext cx="8153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dirty="0"/>
              <a:t>Do you need </a:t>
            </a:r>
            <a:r>
              <a:rPr lang="en-US" altLang="en-US" sz="2400" dirty="0" smtClean="0"/>
              <a:t> extra “hands </a:t>
            </a:r>
            <a:r>
              <a:rPr lang="en-US" altLang="en-US" sz="2400" dirty="0"/>
              <a:t>on </a:t>
            </a:r>
            <a:r>
              <a:rPr lang="en-US" altLang="en-US" sz="2400" dirty="0" smtClean="0"/>
              <a:t>help” </a:t>
            </a:r>
            <a:r>
              <a:rPr lang="en-US" altLang="en-US" sz="2400" dirty="0"/>
              <a:t>sewing the Lap </a:t>
            </a:r>
            <a:r>
              <a:rPr lang="en-US" altLang="en-US" sz="2400" dirty="0"/>
              <a:t>Quiltting</a:t>
            </a:r>
            <a:r>
              <a:rPr lang="en-US" altLang="en-US" sz="2400" dirty="0"/>
              <a:t> blocks?</a:t>
            </a:r>
          </a:p>
          <a:p>
            <a:pPr eaLnBrk="1" hangingPunct="1"/>
            <a:endParaRPr lang="en-US" altLang="en-US" sz="2400" dirty="0"/>
          </a:p>
          <a:p>
            <a:pPr eaLnBrk="1" hangingPunct="1"/>
            <a:r>
              <a:rPr lang="en-US" altLang="en-US" sz="2400" dirty="0"/>
              <a:t>Jenny’s Sewing Studio will offer </a:t>
            </a:r>
            <a:r>
              <a:rPr lang="en-US" altLang="en-US" sz="2400" dirty="0" smtClean="0">
                <a:hlinkClick r:id="rId2"/>
              </a:rPr>
              <a:t>Extra Help sessions</a:t>
            </a:r>
            <a:r>
              <a:rPr lang="en-US" altLang="en-US" sz="2400" dirty="0" smtClean="0"/>
              <a:t> on request. You can request a private session or a group extra help session.  </a:t>
            </a:r>
            <a:endParaRPr lang="en-US" altLang="en-US" sz="2400" dirty="0"/>
          </a:p>
        </p:txBody>
      </p:sp>
      <p:pic>
        <p:nvPicPr>
          <p:cNvPr id="15053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9624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https://i1.wp.com/blog.jennys-sewing-studio.com/wp-content/uploads/2018/12/lap-quilting-1.jpg?resize=232%2C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581367"/>
            <a:ext cx="2362200" cy="305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79" name="Rectangle 3"/>
          <p:cNvSpPr>
            <a:spLocks noChangeArrowheads="1"/>
          </p:cNvSpPr>
          <p:nvPr/>
        </p:nvSpPr>
        <p:spPr bwMode="auto">
          <a:xfrm>
            <a:off x="228600" y="196850"/>
            <a:ext cx="8458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dirty="0"/>
              <a:t>Each student can bring their sewing machine ( in good working order ) to work along with the instructor. </a:t>
            </a:r>
            <a:r>
              <a:rPr lang="en-US" altLang="en-US" sz="2400" dirty="0" smtClean="0"/>
              <a:t>You will not need a sewing machine in Lesson 1. A </a:t>
            </a:r>
            <a:r>
              <a:rPr lang="en-US" altLang="en-US" sz="2400" dirty="0"/>
              <a:t>monthly materials list will be emailed once you enroll. The Lap Quilt Book is strongly suggested as a follow along guide</a:t>
            </a:r>
            <a:r>
              <a:rPr lang="en-US" altLang="en-US" sz="2400" dirty="0" smtClean="0"/>
              <a:t>. A </a:t>
            </a:r>
            <a:r>
              <a:rPr lang="en-US" altLang="en-US" sz="2400" dirty="0"/>
              <a:t>sewing machine can be provided on request if available.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304800"/>
            <a:ext cx="4953000" cy="5539978"/>
          </a:xfrm>
          <a:prstGeom prst="rect">
            <a:avLst/>
          </a:prstGeom>
          <a:noFill/>
        </p:spPr>
        <p:txBody>
          <a:bodyPr>
            <a:spAutoFit/>
          </a:bodyPr>
          <a:lstStyle/>
          <a:p>
            <a:pPr>
              <a:defRPr/>
            </a:pPr>
            <a:r>
              <a:rPr lang="en-US" sz="2400" dirty="0"/>
              <a:t>Here is a list of </a:t>
            </a:r>
            <a:r>
              <a:rPr lang="en-US" sz="2400" dirty="0" smtClean="0"/>
              <a:t>supplies </a:t>
            </a:r>
            <a:r>
              <a:rPr lang="en-US" sz="2400" dirty="0"/>
              <a:t>you will need. </a:t>
            </a:r>
            <a:r>
              <a:rPr lang="en-US" sz="2400" dirty="0"/>
              <a:t>I will cover how you will use them as we talk about technique.</a:t>
            </a:r>
          </a:p>
          <a:p>
            <a:pPr marL="285750" indent="-285750">
              <a:buFont typeface="Arial" panose="020B0604020202020204" pitchFamily="34" charset="0"/>
              <a:buChar char="•"/>
              <a:defRPr/>
            </a:pPr>
            <a:r>
              <a:rPr lang="en-US" sz="2400" dirty="0"/>
              <a:t>Good sharp scissors and trimmers</a:t>
            </a:r>
          </a:p>
          <a:p>
            <a:pPr marL="285750" indent="-285750">
              <a:buFont typeface="Arial" panose="020B0604020202020204" pitchFamily="34" charset="0"/>
              <a:buChar char="•"/>
              <a:defRPr/>
            </a:pPr>
            <a:r>
              <a:rPr lang="en-US" sz="2400" dirty="0" smtClean="0"/>
              <a:t>Sewing and knitting or Seam </a:t>
            </a:r>
            <a:r>
              <a:rPr lang="en-US" sz="2400" dirty="0"/>
              <a:t>gauge</a:t>
            </a:r>
          </a:p>
          <a:p>
            <a:pPr marL="285750" indent="-285750">
              <a:buFont typeface="Arial" panose="020B0604020202020204" pitchFamily="34" charset="0"/>
              <a:buChar char="•"/>
              <a:defRPr/>
            </a:pPr>
            <a:r>
              <a:rPr lang="en-US" sz="2400" dirty="0"/>
              <a:t>Thimble</a:t>
            </a:r>
          </a:p>
          <a:p>
            <a:pPr marL="285750" indent="-285750">
              <a:buFont typeface="Arial" panose="020B0604020202020204" pitchFamily="34" charset="0"/>
              <a:buChar char="•"/>
              <a:defRPr/>
            </a:pPr>
            <a:r>
              <a:rPr lang="en-US" sz="2400" dirty="0"/>
              <a:t>Seam ripper</a:t>
            </a:r>
          </a:p>
          <a:p>
            <a:pPr marL="285750" indent="-285750">
              <a:buFont typeface="Arial" panose="020B0604020202020204" pitchFamily="34" charset="0"/>
              <a:buChar char="•"/>
              <a:defRPr/>
            </a:pPr>
            <a:r>
              <a:rPr lang="en-US" sz="2400" dirty="0" smtClean="0"/>
              <a:t>Medium safety </a:t>
            </a:r>
            <a:r>
              <a:rPr lang="en-US" sz="2400" dirty="0"/>
              <a:t>pins</a:t>
            </a:r>
          </a:p>
          <a:p>
            <a:pPr marL="285750" indent="-285750">
              <a:buFont typeface="Arial" panose="020B0604020202020204" pitchFamily="34" charset="0"/>
              <a:buChar char="•"/>
              <a:defRPr/>
            </a:pPr>
            <a:r>
              <a:rPr lang="en-US" sz="2400" dirty="0"/>
              <a:t>Steam iron and pressing </a:t>
            </a:r>
            <a:r>
              <a:rPr lang="en-US" sz="2400" dirty="0" smtClean="0"/>
              <a:t>mat</a:t>
            </a:r>
          </a:p>
          <a:p>
            <a:pPr marL="285750" indent="-285750">
              <a:buFont typeface="Arial" panose="020B0604020202020204" pitchFamily="34" charset="0"/>
              <a:buChar char="•"/>
              <a:defRPr/>
            </a:pPr>
            <a:r>
              <a:rPr lang="en-US" sz="2400" dirty="0" smtClean="0"/>
              <a:t>(Jenny will supply an iron and press mat for class)</a:t>
            </a:r>
            <a:endParaRPr lang="en-US" sz="2400" dirty="0"/>
          </a:p>
          <a:p>
            <a:pPr marL="285750" indent="-285750">
              <a:buFont typeface="Arial" panose="020B0604020202020204" pitchFamily="34" charset="0"/>
              <a:buChar char="•"/>
              <a:defRPr/>
            </a:pPr>
            <a:r>
              <a:rPr lang="en-US" sz="2400" dirty="0"/>
              <a:t>Thread in a neutral shade</a:t>
            </a:r>
          </a:p>
          <a:p>
            <a:pPr>
              <a:defRPr/>
            </a:pPr>
            <a:endParaRPr lang="en-US" dirty="0"/>
          </a:p>
        </p:txBody>
      </p:sp>
      <p:pic>
        <p:nvPicPr>
          <p:cNvPr id="1741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939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47" y="1048472"/>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230475" y="3053575"/>
            <a:ext cx="1030288"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8099" y="10391"/>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76350" y="48006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2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22824" y="3043184"/>
            <a:ext cx="147955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1"/>
          <p:cNvSpPr>
            <a:spLocks noChangeArrowheads="1"/>
          </p:cNvSpPr>
          <p:nvPr/>
        </p:nvSpPr>
        <p:spPr bwMode="auto">
          <a:xfrm>
            <a:off x="457200" y="533400"/>
            <a:ext cx="81534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800" dirty="0">
              <a:latin typeface="Arial" charset="0"/>
            </a:endParaRPr>
          </a:p>
          <a:p>
            <a:pPr eaLnBrk="1" hangingPunct="1">
              <a:spcBef>
                <a:spcPct val="0"/>
              </a:spcBef>
              <a:buFontTx/>
              <a:buNone/>
            </a:pPr>
            <a:r>
              <a:rPr lang="en-US" altLang="en-US" sz="2800" dirty="0">
                <a:latin typeface="Arial" charset="0"/>
              </a:rPr>
              <a:t>You can find me on line at:</a:t>
            </a:r>
          </a:p>
          <a:p>
            <a:pPr eaLnBrk="1" hangingPunct="1">
              <a:spcBef>
                <a:spcPct val="0"/>
              </a:spcBef>
              <a:buFontTx/>
              <a:buNone/>
            </a:pPr>
            <a:r>
              <a:rPr lang="en-US" altLang="en-US" sz="2800" dirty="0">
                <a:latin typeface="Arial" charset="0"/>
              </a:rPr>
              <a:t> </a:t>
            </a:r>
            <a:r>
              <a:rPr lang="en-US" altLang="en-US" sz="2800" dirty="0">
                <a:latin typeface="Arial" charset="0"/>
                <a:hlinkClick r:id="rId2"/>
              </a:rPr>
              <a:t>www.jennys-sewing-studio.com</a:t>
            </a:r>
            <a:endParaRPr lang="en-US" altLang="en-US" sz="2800" dirty="0">
              <a:latin typeface="Arial" charset="0"/>
            </a:endParaRPr>
          </a:p>
          <a:p>
            <a:pPr eaLnBrk="1" hangingPunct="1">
              <a:spcBef>
                <a:spcPct val="0"/>
              </a:spcBef>
              <a:buFontTx/>
              <a:buNone/>
            </a:pPr>
            <a:endParaRPr lang="en-US" altLang="en-US" sz="2800" dirty="0">
              <a:latin typeface="Arial" charset="0"/>
            </a:endParaRPr>
          </a:p>
          <a:p>
            <a:pPr eaLnBrk="1" hangingPunct="1">
              <a:spcBef>
                <a:spcPct val="0"/>
              </a:spcBef>
              <a:buFontTx/>
              <a:buNone/>
            </a:pPr>
            <a:endParaRPr lang="en-US" altLang="en-US" sz="2800" dirty="0">
              <a:latin typeface="Arial" charset="0"/>
            </a:endParaRPr>
          </a:p>
          <a:p>
            <a:pPr eaLnBrk="1" hangingPunct="1">
              <a:spcBef>
                <a:spcPct val="0"/>
              </a:spcBef>
              <a:buFontTx/>
              <a:buNone/>
            </a:pPr>
            <a:endParaRPr lang="en-US" altLang="en-US" sz="2800" dirty="0">
              <a:latin typeface="Arial" charset="0"/>
            </a:endParaRPr>
          </a:p>
          <a:p>
            <a:pPr eaLnBrk="1" hangingPunct="1">
              <a:spcBef>
                <a:spcPct val="0"/>
              </a:spcBef>
              <a:buFontTx/>
              <a:buNone/>
            </a:pPr>
            <a:endParaRPr lang="en-US" altLang="en-US" sz="2800" dirty="0">
              <a:latin typeface="Arial" charset="0"/>
            </a:endParaRPr>
          </a:p>
        </p:txBody>
      </p:sp>
      <p:pic>
        <p:nvPicPr>
          <p:cNvPr id="19149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95600"/>
            <a:ext cx="753110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1"/>
          <p:cNvSpPr>
            <a:spLocks noChangeArrowheads="1"/>
          </p:cNvSpPr>
          <p:nvPr/>
        </p:nvSpPr>
        <p:spPr bwMode="auto">
          <a:xfrm>
            <a:off x="228600" y="304800"/>
            <a:ext cx="8610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dirty="0" smtClean="0">
                <a:latin typeface="Arial" charset="0"/>
              </a:rPr>
              <a:t>Jenny’s Sewing Studio is at </a:t>
            </a:r>
            <a:r>
              <a:rPr lang="en-US" altLang="en-US" sz="2800" dirty="0">
                <a:latin typeface="Arial" charset="0"/>
              </a:rPr>
              <a:t>my home </a:t>
            </a:r>
            <a:r>
              <a:rPr lang="en-US" altLang="en-US" sz="2800" dirty="0" smtClean="0">
                <a:latin typeface="Arial" charset="0"/>
              </a:rPr>
              <a:t>1030 </a:t>
            </a:r>
            <a:r>
              <a:rPr lang="en-US" altLang="en-US" sz="2800" dirty="0">
                <a:latin typeface="Arial" charset="0"/>
              </a:rPr>
              <a:t>South </a:t>
            </a:r>
            <a:r>
              <a:rPr lang="en-US" altLang="en-US" sz="2800" dirty="0">
                <a:latin typeface="Arial" charset="0"/>
              </a:rPr>
              <a:t>Schumaker</a:t>
            </a:r>
            <a:r>
              <a:rPr lang="en-US" altLang="en-US" sz="2800" dirty="0">
                <a:latin typeface="Arial" charset="0"/>
              </a:rPr>
              <a:t> Dr. I teach classes by enrollment and appointment only. Class information and calendar links can be </a:t>
            </a:r>
            <a:r>
              <a:rPr lang="en-US" altLang="en-US" sz="2800" dirty="0" smtClean="0">
                <a:latin typeface="Arial" charset="0"/>
              </a:rPr>
              <a:t>found at</a:t>
            </a:r>
          </a:p>
          <a:p>
            <a:pPr algn="ctr" eaLnBrk="1" hangingPunct="1">
              <a:spcBef>
                <a:spcPct val="0"/>
              </a:spcBef>
              <a:buFontTx/>
              <a:buNone/>
            </a:pPr>
            <a:r>
              <a:rPr lang="en-US" altLang="en-US" sz="2800" dirty="0" smtClean="0">
                <a:latin typeface="Arial" charset="0"/>
              </a:rPr>
              <a:t>https://jennys-sewing-studio.com/sewing-classes/</a:t>
            </a:r>
            <a:endParaRPr lang="en-US" altLang="en-US" sz="2800" dirty="0">
              <a:latin typeface="Arial" charset="0"/>
            </a:endParaRPr>
          </a:p>
        </p:txBody>
      </p:sp>
      <p:pic>
        <p:nvPicPr>
          <p:cNvPr id="19865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0573" y="2667000"/>
            <a:ext cx="3429000"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143000"/>
            <a:ext cx="74676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624444" y="285111"/>
            <a:ext cx="5995555" cy="646331"/>
          </a:xfrm>
          <a:prstGeom prst="rect">
            <a:avLst/>
          </a:prstGeom>
          <a:noFill/>
        </p:spPr>
        <p:txBody>
          <a:bodyPr wrap="square" rtlCol="0">
            <a:spAutoFit/>
          </a:bodyPr>
          <a:lstStyle/>
          <a:p>
            <a:r>
              <a:rPr lang="en-US" dirty="0" smtClean="0"/>
              <a:t>Here are pictures of some of my quilt students who have taken other quilting classes from me.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61722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04800"/>
            <a:ext cx="6096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extBox 1"/>
          <p:cNvSpPr txBox="1">
            <a:spLocks noChangeArrowheads="1"/>
          </p:cNvSpPr>
          <p:nvPr/>
        </p:nvSpPr>
        <p:spPr bwMode="auto">
          <a:xfrm>
            <a:off x="762000" y="533400"/>
            <a:ext cx="6934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a:latin typeface="Arial" charset="0"/>
              </a:rPr>
              <a:t>One on One classes give our customers the benefit of personalized sewing instruction.  I can discuss what you want to learn and I can tailor the class time to fit your needs. I can choose the perfect day for your class and give you my undivided attention.</a:t>
            </a:r>
          </a:p>
        </p:txBody>
      </p:sp>
      <p:pic>
        <p:nvPicPr>
          <p:cNvPr id="20685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233738"/>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1"/>
          <p:cNvSpPr>
            <a:spLocks noChangeArrowheads="1"/>
          </p:cNvSpPr>
          <p:nvPr/>
        </p:nvSpPr>
        <p:spPr bwMode="auto">
          <a:xfrm>
            <a:off x="3276600" y="1193800"/>
            <a:ext cx="5029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charset="0"/>
              </a:rPr>
              <a:t>With over 41 years of hands on experience as a sewing machine educator, trainer, and sewing machine dealer, I can show you how to make sewing a fun and enjoyable hobby, inspire you to greater heights with the latest sewing products, embroidery ideas, and software. I strive to provide all of our customers with PERSONAL CARE and assistance. </a:t>
            </a:r>
          </a:p>
          <a:p>
            <a:pPr eaLnBrk="1" hangingPunct="1">
              <a:spcBef>
                <a:spcPct val="0"/>
              </a:spcBef>
              <a:buFontTx/>
              <a:buNone/>
            </a:pPr>
            <a:r>
              <a:rPr lang="en-US" altLang="en-US" sz="2400" dirty="0">
                <a:latin typeface="Arial" charset="0"/>
              </a:rPr>
              <a:t>Sincerely, Jennifer </a:t>
            </a:r>
            <a:r>
              <a:rPr lang="en-US" altLang="en-US" sz="2400" dirty="0">
                <a:latin typeface="Arial" charset="0"/>
              </a:rPr>
              <a:t>Friedel</a:t>
            </a:r>
            <a:endParaRPr lang="en-US" altLang="en-US" sz="2400" dirty="0">
              <a:latin typeface="Arial" charset="0"/>
            </a:endParaRPr>
          </a:p>
        </p:txBody>
      </p:sp>
      <p:pic>
        <p:nvPicPr>
          <p:cNvPr id="20787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2438400"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962400" y="609600"/>
            <a:ext cx="4648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400" dirty="0">
                <a:latin typeface="Arial" charset="0"/>
              </a:rPr>
              <a:t>Fabric markers like a wash away pen</a:t>
            </a:r>
          </a:p>
          <a:p>
            <a:pPr eaLnBrk="1" hangingPunct="1">
              <a:spcBef>
                <a:spcPct val="0"/>
              </a:spcBef>
            </a:pPr>
            <a:r>
              <a:rPr lang="en-US" altLang="en-US" sz="2400" dirty="0">
                <a:latin typeface="Arial" charset="0"/>
              </a:rPr>
              <a:t>Clover chalk in white for dark colors</a:t>
            </a:r>
          </a:p>
          <a:p>
            <a:pPr eaLnBrk="1" hangingPunct="1">
              <a:spcBef>
                <a:spcPct val="0"/>
              </a:spcBef>
            </a:pPr>
            <a:r>
              <a:rPr lang="en-US" altLang="en-US" sz="2400" dirty="0">
                <a:latin typeface="Arial" charset="0"/>
              </a:rPr>
              <a:t>Seam presser</a:t>
            </a:r>
          </a:p>
        </p:txBody>
      </p:sp>
      <p:pic>
        <p:nvPicPr>
          <p:cNvPr id="1843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62318" y="2812473"/>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4260"/>
            <a:ext cx="1219200" cy="373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86318" y="3352800"/>
            <a:ext cx="31750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3187700"/>
            <a:ext cx="1352550" cy="304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28600"/>
            <a:ext cx="7696200" cy="461665"/>
          </a:xfrm>
          <a:prstGeom prst="rect">
            <a:avLst/>
          </a:prstGeom>
          <a:noFill/>
        </p:spPr>
        <p:txBody>
          <a:bodyPr wrap="square" rtlCol="0">
            <a:spAutoFit/>
          </a:bodyPr>
          <a:lstStyle/>
          <a:p>
            <a:r>
              <a:rPr lang="en-US" sz="2400" dirty="0" smtClean="0"/>
              <a:t>Template plastic and a sharpie marker. </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905000"/>
            <a:ext cx="2108200" cy="304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946564"/>
            <a:ext cx="2228850" cy="3048000"/>
          </a:xfrm>
          <a:prstGeom prst="rect">
            <a:avLst/>
          </a:prstGeom>
        </p:spPr>
      </p:pic>
    </p:spTree>
    <p:extLst>
      <p:ext uri="{BB962C8B-B14F-4D97-AF65-F5344CB8AC3E}">
        <p14:creationId xmlns:p14="http://schemas.microsoft.com/office/powerpoint/2010/main" val="2983145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3810000" y="2259925"/>
            <a:ext cx="4648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400" dirty="0">
                <a:latin typeface="Arial" charset="0"/>
              </a:rPr>
              <a:t>Walking Foot</a:t>
            </a:r>
          </a:p>
          <a:p>
            <a:pPr eaLnBrk="1" hangingPunct="1">
              <a:spcBef>
                <a:spcPct val="0"/>
              </a:spcBef>
            </a:pPr>
            <a:r>
              <a:rPr lang="en-US" altLang="en-US" sz="2400" dirty="0">
                <a:latin typeface="Arial" charset="0"/>
              </a:rPr>
              <a:t>¼” foot</a:t>
            </a:r>
          </a:p>
          <a:p>
            <a:pPr eaLnBrk="1" hangingPunct="1">
              <a:spcBef>
                <a:spcPct val="0"/>
              </a:spcBef>
            </a:pPr>
            <a:r>
              <a:rPr lang="en-US" altLang="en-US" sz="2400" dirty="0">
                <a:latin typeface="Arial" charset="0"/>
              </a:rPr>
              <a:t>Free motion foot</a:t>
            </a:r>
          </a:p>
          <a:p>
            <a:pPr eaLnBrk="1" hangingPunct="1">
              <a:spcBef>
                <a:spcPct val="0"/>
              </a:spcBef>
            </a:pPr>
            <a:r>
              <a:rPr lang="en-US" altLang="en-US" sz="2400" dirty="0">
                <a:latin typeface="Arial" charset="0"/>
              </a:rPr>
              <a:t>Quilter’s gloves</a:t>
            </a:r>
          </a:p>
          <a:p>
            <a:pPr eaLnBrk="1" hangingPunct="1">
              <a:spcBef>
                <a:spcPct val="0"/>
              </a:spcBef>
            </a:pPr>
            <a:r>
              <a:rPr lang="en-US" altLang="en-US" sz="2400" dirty="0">
                <a:latin typeface="Arial" charset="0"/>
              </a:rPr>
              <a:t>Hand sewing needles </a:t>
            </a:r>
            <a:r>
              <a:rPr lang="en-US" altLang="en-US" sz="2400" dirty="0" smtClean="0">
                <a:latin typeface="Arial" charset="0"/>
              </a:rPr>
              <a:t>assorted</a:t>
            </a:r>
            <a:endParaRPr lang="en-US" altLang="en-US" sz="2400" dirty="0">
              <a:latin typeface="Arial" charset="0"/>
            </a:endParaRPr>
          </a:p>
        </p:txBody>
      </p:sp>
      <p:pic>
        <p:nvPicPr>
          <p:cNvPr id="1945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313" y="46863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51054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2347892"/>
            <a:ext cx="2473325"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46863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4876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43000" y="228600"/>
            <a:ext cx="6553200" cy="2400657"/>
          </a:xfrm>
          <a:prstGeom prst="rect">
            <a:avLst/>
          </a:prstGeom>
          <a:noFill/>
        </p:spPr>
        <p:txBody>
          <a:bodyPr wrap="square" rtlCol="0">
            <a:spAutoFit/>
          </a:bodyPr>
          <a:lstStyle/>
          <a:p>
            <a:r>
              <a:rPr lang="en-US" sz="2400" dirty="0" smtClean="0"/>
              <a:t>These are things you will need in future lessons. We will talk about them in lesson one but you do not need to bring any of the following items to lesson 1.</a:t>
            </a:r>
          </a:p>
          <a:p>
            <a:endParaRPr lang="en-US" dirty="0" smtClean="0"/>
          </a:p>
          <a:p>
            <a:endParaRPr lang="en-US" dirty="0"/>
          </a:p>
          <a:p>
            <a:r>
              <a:rPr lang="en-US" dirty="0" smtClean="0"/>
              <a: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1447800" y="685800"/>
            <a:ext cx="69342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The ¼” foot is a great guide foot to get accurate ¼” seams. ¼” is the standard </a:t>
            </a:r>
            <a:r>
              <a:rPr lang="en-US" altLang="en-US" sz="2000" dirty="0" smtClean="0">
                <a:latin typeface="Arial" charset="0"/>
              </a:rPr>
              <a:t>used </a:t>
            </a:r>
            <a:r>
              <a:rPr lang="en-US" altLang="en-US" sz="2000" dirty="0">
                <a:latin typeface="Arial" charset="0"/>
              </a:rPr>
              <a:t>to piece patchwork. There are many styles of ¼” feet and they all offer a guide for you to sew a perfect ¼”. </a:t>
            </a:r>
            <a:endParaRPr lang="en-US" altLang="en-US" sz="2000" dirty="0" smtClean="0">
              <a:latin typeface="Arial" charset="0"/>
            </a:endParaRPr>
          </a:p>
          <a:p>
            <a:pPr eaLnBrk="1" hangingPunct="1">
              <a:spcBef>
                <a:spcPct val="0"/>
              </a:spcBef>
              <a:buFontTx/>
              <a:buNone/>
            </a:pPr>
            <a:endParaRPr lang="en-US" altLang="en-US" sz="2000" dirty="0">
              <a:latin typeface="Arial" charset="0"/>
            </a:endParaRPr>
          </a:p>
          <a:p>
            <a:pPr eaLnBrk="1" hangingPunct="1">
              <a:spcBef>
                <a:spcPct val="0"/>
              </a:spcBef>
              <a:buFontTx/>
              <a:buNone/>
            </a:pPr>
            <a:r>
              <a:rPr lang="en-US" altLang="en-US" sz="2000" dirty="0" smtClean="0">
                <a:latin typeface="Arial" charset="0"/>
              </a:rPr>
              <a:t>We will practice the ¼” seam in lesson 2. You will need to purchase and have your regular presser foot and a ¼” foot for lesson 2.  In lesson 2 you will need your</a:t>
            </a:r>
            <a:r>
              <a:rPr lang="en-US" altLang="en-US" sz="2000" dirty="0" smtClean="0">
                <a:latin typeface="Arial" charset="0"/>
              </a:rPr>
              <a:t> thread and</a:t>
            </a:r>
            <a:r>
              <a:rPr lang="en-US" altLang="en-US" sz="2000" dirty="0" smtClean="0">
                <a:latin typeface="Arial" charset="0"/>
              </a:rPr>
              <a:t>  sewing machine ( or reserve one of mine). All the items covered in lesson like marked templates and marked fabric will be used and sewn in lesson 2.</a:t>
            </a:r>
            <a:endParaRPr lang="en-US" altLang="en-US" sz="2000" dirty="0">
              <a:latin typeface="Arial" charset="0"/>
            </a:endParaRPr>
          </a:p>
        </p:txBody>
      </p:sp>
      <p:pic>
        <p:nvPicPr>
          <p:cNvPr id="20483"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4471452"/>
            <a:ext cx="2286000" cy="183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57550" y="4422775"/>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2"/>
          <p:cNvSpPr txBox="1">
            <a:spLocks noChangeArrowheads="1"/>
          </p:cNvSpPr>
          <p:nvPr/>
        </p:nvSpPr>
        <p:spPr bwMode="auto">
          <a:xfrm>
            <a:off x="381000" y="304800"/>
            <a:ext cx="8458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smtClean="0">
                <a:latin typeface="Arial" charset="0"/>
              </a:rPr>
              <a:t>Plastic </a:t>
            </a:r>
            <a:r>
              <a:rPr lang="en-US" altLang="en-US" sz="2400" dirty="0">
                <a:latin typeface="Arial" charset="0"/>
              </a:rPr>
              <a:t>see through rulers come in handy. Most rulers are marked every 1”, ½” and ¼”. Ruler also have a 45 and 60 degree angle markings for triangles. 24” x 6” rulers are perfect for the rotary cutter. You will </a:t>
            </a:r>
            <a:r>
              <a:rPr lang="en-US" altLang="en-US" sz="2400" dirty="0" smtClean="0">
                <a:latin typeface="Arial" charset="0"/>
              </a:rPr>
              <a:t>also need </a:t>
            </a:r>
            <a:r>
              <a:rPr lang="en-US" altLang="en-US" sz="2400" dirty="0">
                <a:latin typeface="Arial" charset="0"/>
              </a:rPr>
              <a:t>a 24” X 18” mat if you want to learn strip piecing</a:t>
            </a:r>
            <a:r>
              <a:rPr lang="en-US" altLang="en-US" sz="2400" dirty="0" smtClean="0">
                <a:latin typeface="Arial" charset="0"/>
              </a:rPr>
              <a:t>. I will show you rulers in lesson 1.</a:t>
            </a:r>
            <a:endParaRPr lang="en-US" altLang="en-US" sz="2400" dirty="0">
              <a:latin typeface="Arial" charset="0"/>
            </a:endParaRPr>
          </a:p>
        </p:txBody>
      </p:sp>
      <p:pic>
        <p:nvPicPr>
          <p:cNvPr id="2150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484438"/>
            <a:ext cx="3048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350" y="29718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17963" y="28194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37050</TotalTime>
  <Words>1951</Words>
  <Application>Microsoft Office PowerPoint</Application>
  <PresentationFormat>On-screen Show (4:3)</PresentationFormat>
  <Paragraphs>93</Paragraphs>
  <Slides>46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Arial</vt:lpstr>
      <vt:lpstr>Calibri</vt:lpstr>
      <vt:lpstr>Office Theme</vt:lpstr>
      <vt:lpstr>Learn How to Lap Quilt! Lesson 1</vt:lpstr>
      <vt:lpstr>  Quilting is fun and easy ! All you need to know is how to use the straight stitch on your machine!   Lap Quilting allows you to make small 12 ½” blocks that are bordered and assembled to make any size quilt you wish. You will learn a lot about different piecing techniques in the months to come.  For our Lap Quilting introduction I will suggest notions and tools and fabrics you may need to complete a quilt. Class registration is required because of size restrictions!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TechSmith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r.eash</dc:creator>
  <cp:lastModifiedBy>Windows User</cp:lastModifiedBy>
  <cp:revision>146</cp:revision>
  <dcterms:created xsi:type="dcterms:W3CDTF">2009-12-08T17:51:58Z</dcterms:created>
  <dcterms:modified xsi:type="dcterms:W3CDTF">2019-11-29T04:39:13Z</dcterms:modified>
</cp:coreProperties>
</file>