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sldIdLst>
    <p:sldId id="443" r:id="rId2"/>
    <p:sldId id="262" r:id="rId3"/>
    <p:sldId id="507" r:id="rId4"/>
    <p:sldId id="294" r:id="rId5"/>
    <p:sldId id="429" r:id="rId6"/>
    <p:sldId id="430" r:id="rId7"/>
    <p:sldId id="397" r:id="rId8"/>
    <p:sldId id="468" r:id="rId9"/>
    <p:sldId id="469" r:id="rId10"/>
    <p:sldId id="508" r:id="rId11"/>
    <p:sldId id="470" r:id="rId12"/>
    <p:sldId id="482" r:id="rId13"/>
    <p:sldId id="471" r:id="rId14"/>
    <p:sldId id="472" r:id="rId15"/>
    <p:sldId id="473" r:id="rId16"/>
    <p:sldId id="474" r:id="rId17"/>
    <p:sldId id="475" r:id="rId18"/>
    <p:sldId id="476" r:id="rId19"/>
    <p:sldId id="477" r:id="rId20"/>
    <p:sldId id="478" r:id="rId21"/>
    <p:sldId id="479" r:id="rId22"/>
    <p:sldId id="497" r:id="rId23"/>
    <p:sldId id="499" r:id="rId24"/>
    <p:sldId id="458" r:id="rId25"/>
    <p:sldId id="481" r:id="rId26"/>
    <p:sldId id="461" r:id="rId27"/>
    <p:sldId id="462" r:id="rId28"/>
    <p:sldId id="463" r:id="rId29"/>
    <p:sldId id="464" r:id="rId30"/>
    <p:sldId id="492" r:id="rId31"/>
    <p:sldId id="493" r:id="rId32"/>
    <p:sldId id="495" r:id="rId33"/>
    <p:sldId id="500" r:id="rId34"/>
    <p:sldId id="502" r:id="rId35"/>
    <p:sldId id="362" r:id="rId36"/>
    <p:sldId id="369" r:id="rId37"/>
    <p:sldId id="371" r:id="rId38"/>
    <p:sldId id="372" r:id="rId39"/>
    <p:sldId id="382" r:id="rId40"/>
    <p:sldId id="374" r:id="rId41"/>
    <p:sldId id="381" r:id="rId42"/>
    <p:sldId id="441"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E81"/>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6" autoAdjust="0"/>
    <p:restoredTop sz="94987" autoAdjust="0"/>
  </p:normalViewPr>
  <p:slideViewPr>
    <p:cSldViewPr>
      <p:cViewPr varScale="1">
        <p:scale>
          <a:sx n="61" d="100"/>
          <a:sy n="61" d="100"/>
        </p:scale>
        <p:origin x="-1648"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EB1D91C-8B02-46CE-BCD4-C33AD085B05C}" type="datetimeFigureOut">
              <a:rPr lang="en-US"/>
              <a:pPr>
                <a:defRPr/>
              </a:pPr>
              <a:t>11/24/2019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602B877-F465-42F3-AC75-2A6F8BCD16BE}" type="slidenum">
              <a:rPr lang="en-US"/>
              <a:pPr>
                <a:defRPr/>
              </a:pPr>
              <a:t>‹#›</a:t>
            </a:fld>
            <a:endParaRPr lang="en-US" dirty="0"/>
          </a:p>
        </p:txBody>
      </p:sp>
    </p:spTree>
    <p:extLst>
      <p:ext uri="{BB962C8B-B14F-4D97-AF65-F5344CB8AC3E}">
        <p14:creationId xmlns:p14="http://schemas.microsoft.com/office/powerpoint/2010/main" val="1842649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amtasiaStudio_titleandmain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4347AC7C-2026-448D-B27E-58EEE5140F11}" type="datetimeFigureOut">
              <a:rPr lang="en-US"/>
              <a:pPr>
                <a:defRPr/>
              </a:pPr>
              <a:t>11/24/2019</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A9B6287-7384-4675-8FAE-2DB534A0B518}" type="slidenum">
              <a:rPr lang="en-US"/>
              <a:pPr>
                <a:defRPr/>
              </a:pPr>
              <a:t>‹#›</a:t>
            </a:fld>
            <a:endParaRPr lang="en-US" dirty="0"/>
          </a:p>
        </p:txBody>
      </p:sp>
    </p:spTree>
    <p:extLst>
      <p:ext uri="{BB962C8B-B14F-4D97-AF65-F5344CB8AC3E}">
        <p14:creationId xmlns:p14="http://schemas.microsoft.com/office/powerpoint/2010/main" val="259341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C35AAD-FF36-40D1-A210-E3057C9DACBA}" type="datetimeFigureOut">
              <a:rPr lang="en-US"/>
              <a:pPr>
                <a:defRPr/>
              </a:pPr>
              <a:t>11/24/2019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C8693B-3ABB-40AD-B0A4-88A34C88E5A3}" type="slidenum">
              <a:rPr lang="en-US"/>
              <a:pPr>
                <a:defRPr/>
              </a:pPr>
              <a:t>‹#›</a:t>
            </a:fld>
            <a:endParaRPr lang="en-US" dirty="0"/>
          </a:p>
        </p:txBody>
      </p:sp>
    </p:spTree>
    <p:extLst>
      <p:ext uri="{BB962C8B-B14F-4D97-AF65-F5344CB8AC3E}">
        <p14:creationId xmlns:p14="http://schemas.microsoft.com/office/powerpoint/2010/main" val="327112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286AEB-3BD4-4E20-8F14-DBA0911B3E8A}" type="datetimeFigureOut">
              <a:rPr lang="en-US"/>
              <a:pPr>
                <a:defRPr/>
              </a:pPr>
              <a:t>11/24/2019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3E1DD6-8C63-4B9D-8DFD-CCBE1AC7AA07}" type="slidenum">
              <a:rPr lang="en-US"/>
              <a:pPr>
                <a:defRPr/>
              </a:pPr>
              <a:t>‹#›</a:t>
            </a:fld>
            <a:endParaRPr lang="en-US" dirty="0"/>
          </a:p>
        </p:txBody>
      </p:sp>
    </p:spTree>
    <p:extLst>
      <p:ext uri="{BB962C8B-B14F-4D97-AF65-F5344CB8AC3E}">
        <p14:creationId xmlns:p14="http://schemas.microsoft.com/office/powerpoint/2010/main" val="97945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85E298-B49A-4F4F-802D-E6F776A07146}" type="datetimeFigureOut">
              <a:rPr lang="en-US"/>
              <a:pPr>
                <a:defRPr/>
              </a:pPr>
              <a:t>11/24/2019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7572B1-F171-4CB7-9131-55610AFB2AA8}" type="slidenum">
              <a:rPr lang="en-US"/>
              <a:pPr>
                <a:defRPr/>
              </a:pPr>
              <a:t>‹#›</a:t>
            </a:fld>
            <a:endParaRPr lang="en-US" dirty="0"/>
          </a:p>
        </p:txBody>
      </p:sp>
    </p:spTree>
    <p:extLst>
      <p:ext uri="{BB962C8B-B14F-4D97-AF65-F5344CB8AC3E}">
        <p14:creationId xmlns:p14="http://schemas.microsoft.com/office/powerpoint/2010/main" val="24885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F9E2BC-6D4F-4AE7-924F-C17B9C9AA94E}" type="datetimeFigureOut">
              <a:rPr lang="en-US"/>
              <a:pPr>
                <a:defRPr/>
              </a:pPr>
              <a:t>11/24/2019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D8D54-9CF7-4E2C-ADA8-CDCD07EDC746}" type="slidenum">
              <a:rPr lang="en-US"/>
              <a:pPr>
                <a:defRPr/>
              </a:pPr>
              <a:t>‹#›</a:t>
            </a:fld>
            <a:endParaRPr lang="en-US" dirty="0"/>
          </a:p>
        </p:txBody>
      </p:sp>
    </p:spTree>
    <p:extLst>
      <p:ext uri="{BB962C8B-B14F-4D97-AF65-F5344CB8AC3E}">
        <p14:creationId xmlns:p14="http://schemas.microsoft.com/office/powerpoint/2010/main" val="213050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5B7BCD9-EC04-4F9F-A7A2-FCB76BEDBAD2}" type="datetimeFigureOut">
              <a:rPr lang="en-US"/>
              <a:pPr>
                <a:defRPr/>
              </a:pPr>
              <a:t>11/24/2019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C51D837-15F2-4D05-96AA-5BD9E7A7F845}" type="slidenum">
              <a:rPr lang="en-US"/>
              <a:pPr>
                <a:defRPr/>
              </a:pPr>
              <a:t>‹#›</a:t>
            </a:fld>
            <a:endParaRPr lang="en-US" dirty="0"/>
          </a:p>
        </p:txBody>
      </p:sp>
    </p:spTree>
    <p:extLst>
      <p:ext uri="{BB962C8B-B14F-4D97-AF65-F5344CB8AC3E}">
        <p14:creationId xmlns:p14="http://schemas.microsoft.com/office/powerpoint/2010/main" val="275464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5E3AFB-0C84-4318-A990-60CB314E188D}" type="datetimeFigureOut">
              <a:rPr lang="en-US"/>
              <a:pPr>
                <a:defRPr/>
              </a:pPr>
              <a:t>11/24/2019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3C0B470-7058-4C5C-86D4-B884B136CB90}" type="slidenum">
              <a:rPr lang="en-US"/>
              <a:pPr>
                <a:defRPr/>
              </a:pPr>
              <a:t>‹#›</a:t>
            </a:fld>
            <a:endParaRPr lang="en-US" dirty="0"/>
          </a:p>
        </p:txBody>
      </p:sp>
    </p:spTree>
    <p:extLst>
      <p:ext uri="{BB962C8B-B14F-4D97-AF65-F5344CB8AC3E}">
        <p14:creationId xmlns:p14="http://schemas.microsoft.com/office/powerpoint/2010/main" val="64696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FA915B-A6FE-41F9-B99E-3453B42CE9C9}" type="datetimeFigureOut">
              <a:rPr lang="en-US"/>
              <a:pPr>
                <a:defRPr/>
              </a:pPr>
              <a:t>11/24/2019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4A3EEA4-3326-48BE-9061-A96C9FCD7D16}" type="slidenum">
              <a:rPr lang="en-US"/>
              <a:pPr>
                <a:defRPr/>
              </a:pPr>
              <a:t>‹#›</a:t>
            </a:fld>
            <a:endParaRPr lang="en-US" dirty="0"/>
          </a:p>
        </p:txBody>
      </p:sp>
    </p:spTree>
    <p:extLst>
      <p:ext uri="{BB962C8B-B14F-4D97-AF65-F5344CB8AC3E}">
        <p14:creationId xmlns:p14="http://schemas.microsoft.com/office/powerpoint/2010/main" val="396662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0060F6-6A9B-48C8-975A-E889F0E3EDDC}" type="datetimeFigureOut">
              <a:rPr lang="en-US"/>
              <a:pPr>
                <a:defRPr/>
              </a:pPr>
              <a:t>11/24/2019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A55499A-8B2E-42B8-ACA7-62FD8D4B4492}" type="slidenum">
              <a:rPr lang="en-US"/>
              <a:pPr>
                <a:defRPr/>
              </a:pPr>
              <a:t>‹#›</a:t>
            </a:fld>
            <a:endParaRPr lang="en-US" dirty="0"/>
          </a:p>
        </p:txBody>
      </p:sp>
    </p:spTree>
    <p:extLst>
      <p:ext uri="{BB962C8B-B14F-4D97-AF65-F5344CB8AC3E}">
        <p14:creationId xmlns:p14="http://schemas.microsoft.com/office/powerpoint/2010/main" val="182580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C82CE1-F3A6-4B00-9CBA-8B4C292FF39E}" type="datetimeFigureOut">
              <a:rPr lang="en-US"/>
              <a:pPr>
                <a:defRPr/>
              </a:pPr>
              <a:t>11/24/2019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CF4C5B-8D30-453C-A48C-A0C11D835D87}" type="slidenum">
              <a:rPr lang="en-US"/>
              <a:pPr>
                <a:defRPr/>
              </a:pPr>
              <a:t>‹#›</a:t>
            </a:fld>
            <a:endParaRPr lang="en-US" dirty="0"/>
          </a:p>
        </p:txBody>
      </p:sp>
    </p:spTree>
    <p:extLst>
      <p:ext uri="{BB962C8B-B14F-4D97-AF65-F5344CB8AC3E}">
        <p14:creationId xmlns:p14="http://schemas.microsoft.com/office/powerpoint/2010/main" val="288248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3589A3-BB36-4C1E-9487-1E4C7E6EBCBB}" type="datetimeFigureOut">
              <a:rPr lang="en-US"/>
              <a:pPr>
                <a:defRPr/>
              </a:pPr>
              <a:t>11/24/2019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77BF5F-6287-409B-BCFE-E92DAD657CBA}" type="slidenum">
              <a:rPr lang="en-US"/>
              <a:pPr>
                <a:defRPr/>
              </a:pPr>
              <a:t>‹#›</a:t>
            </a:fld>
            <a:endParaRPr lang="en-US" dirty="0"/>
          </a:p>
        </p:txBody>
      </p:sp>
    </p:spTree>
    <p:extLst>
      <p:ext uri="{BB962C8B-B14F-4D97-AF65-F5344CB8AC3E}">
        <p14:creationId xmlns:p14="http://schemas.microsoft.com/office/powerpoint/2010/main" val="1055051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6EBACEE-0346-49BE-9433-2F94B1EEAA58}" type="datetimeFigureOut">
              <a:rPr lang="en-US"/>
              <a:pPr>
                <a:defRPr/>
              </a:pPr>
              <a:t>11/24/2019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315240-34D2-4FA3-B95D-101D6B5122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youtube.com/watch?v=VwCDpyNkmwo&amp;t=0s&amp;list=PLkO2xTPKvgv6kGuK0XAnhPG1PLjQkyWiT&amp;index=12"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s://www.fabric.com/DesignWall.aspx?productSKU=620628c9-0013-4bf8-a305-439cc6e73c95&amp;categoryID=9b77e45a-9036-4ef4-ab03-05dfe957848e&amp;cm_re=PDP%20Page-_-Top-_-Design%20Wall" TargetMode="External"/><Relationship Id="rId7" Type="http://schemas.openxmlformats.org/officeDocument/2006/relationships/image" Target="../media/image40.jpeg"/><Relationship Id="rId2" Type="http://schemas.openxmlformats.org/officeDocument/2006/relationships/hyperlink" Target="https://jennys-sewing-studio.com/shop-fabrics-notions-and-patterns/" TargetMode="External"/><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5" Type="http://schemas.openxmlformats.org/officeDocument/2006/relationships/image" Target="../media/image5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s>
</file>

<file path=ppt/slides/_rels/slide1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38.jpeg"/><Relationship Id="rId7" Type="http://schemas.openxmlformats.org/officeDocument/2006/relationships/image" Target="../media/image69.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8.jpeg"/><Relationship Id="rId11" Type="http://schemas.openxmlformats.org/officeDocument/2006/relationships/image" Target="../media/image72.jpeg"/><Relationship Id="rId5" Type="http://schemas.openxmlformats.org/officeDocument/2006/relationships/image" Target="../media/image67.jpeg"/><Relationship Id="rId10" Type="http://schemas.openxmlformats.org/officeDocument/2006/relationships/image" Target="../media/image71.jpeg"/><Relationship Id="rId4" Type="http://schemas.openxmlformats.org/officeDocument/2006/relationships/image" Target="../media/image66.jpeg"/><Relationship Id="rId9" Type="http://schemas.openxmlformats.org/officeDocument/2006/relationships/image" Target="../media/image70.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jennys-sewing-studio.com/product-category/lap-quilti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49.jpeg"/><Relationship Id="rId7" Type="http://schemas.openxmlformats.org/officeDocument/2006/relationships/image" Target="../media/image77.jpeg"/><Relationship Id="rId12" Type="http://schemas.openxmlformats.org/officeDocument/2006/relationships/image" Target="../media/image81.pn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80.png"/><Relationship Id="rId5" Type="http://schemas.openxmlformats.org/officeDocument/2006/relationships/image" Target="../media/image69.jpeg"/><Relationship Id="rId10" Type="http://schemas.openxmlformats.org/officeDocument/2006/relationships/hyperlink" Target="https://issuu.com/konabayfabrics" TargetMode="External"/><Relationship Id="rId4" Type="http://schemas.openxmlformats.org/officeDocument/2006/relationships/image" Target="../media/image52.jpeg"/><Relationship Id="rId9" Type="http://schemas.openxmlformats.org/officeDocument/2006/relationships/image" Target="../media/image79.jpeg"/></Relationships>
</file>

<file path=ppt/slides/_rels/slide2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2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2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image" Target="../media/image94.jpeg"/><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2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jennys-sewing-studio.com/shop-fabrics-notions-and-patterns/"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hyperlink" Target="mailto:jenny@jennys-sewing-studio.com" TargetMode="External"/><Relationship Id="rId1" Type="http://schemas.openxmlformats.org/officeDocument/2006/relationships/slideLayout" Target="../slideLayouts/slideLayout7.xml"/><Relationship Id="rId4" Type="http://schemas.openxmlformats.org/officeDocument/2006/relationships/image" Target="../media/image106.jpeg"/></Relationships>
</file>

<file path=ppt/slides/_rels/slide3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s://jennys-sewing-studio.com/product-category/lap-quiltin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hyperlink" Target="http://www.jennys-sewing-studio.com/"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dirty="0" smtClean="0"/>
              <a:t>Learn How to </a:t>
            </a:r>
            <a:r>
              <a:rPr lang="en-US" altLang="en-US" dirty="0" smtClean="0"/>
              <a:t>Lap Quilt!</a:t>
            </a:r>
            <a:br>
              <a:rPr lang="en-US" altLang="en-US" dirty="0" smtClean="0"/>
            </a:br>
            <a:r>
              <a:rPr lang="en-US" altLang="en-US" dirty="0" smtClean="0"/>
              <a:t>Lesson 1</a:t>
            </a:r>
            <a:endParaRPr lang="en-US" altLang="en-US" dirty="0" smtClean="0"/>
          </a:p>
        </p:txBody>
      </p:sp>
      <p:pic>
        <p:nvPicPr>
          <p:cNvPr id="30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4876800"/>
            <a:ext cx="4991100" cy="165100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604834"/>
            <a:ext cx="2843586" cy="28147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8600"/>
            <a:ext cx="7696200" cy="461665"/>
          </a:xfrm>
          <a:prstGeom prst="rect">
            <a:avLst/>
          </a:prstGeom>
          <a:noFill/>
        </p:spPr>
        <p:txBody>
          <a:bodyPr wrap="square" rtlCol="0">
            <a:spAutoFit/>
          </a:bodyPr>
          <a:lstStyle/>
          <a:p>
            <a:r>
              <a:rPr lang="en-US" sz="2400" dirty="0" smtClean="0"/>
              <a:t>Template plastic and a sharpie marker.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0"/>
            <a:ext cx="2108200" cy="304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46564"/>
            <a:ext cx="2228850" cy="3048000"/>
          </a:xfrm>
          <a:prstGeom prst="rect">
            <a:avLst/>
          </a:prstGeom>
        </p:spPr>
      </p:pic>
    </p:spTree>
    <p:extLst>
      <p:ext uri="{BB962C8B-B14F-4D97-AF65-F5344CB8AC3E}">
        <p14:creationId xmlns:p14="http://schemas.microsoft.com/office/powerpoint/2010/main" val="298314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3924300" y="762000"/>
            <a:ext cx="4648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dirty="0">
                <a:latin typeface="Arial" charset="0"/>
              </a:rPr>
              <a:t>Walking Foot</a:t>
            </a:r>
          </a:p>
          <a:p>
            <a:pPr eaLnBrk="1" hangingPunct="1">
              <a:spcBef>
                <a:spcPct val="0"/>
              </a:spcBef>
            </a:pPr>
            <a:r>
              <a:rPr lang="en-US" altLang="en-US" sz="2400" dirty="0">
                <a:latin typeface="Arial" charset="0"/>
              </a:rPr>
              <a:t>¼” foot</a:t>
            </a:r>
          </a:p>
          <a:p>
            <a:pPr eaLnBrk="1" hangingPunct="1">
              <a:spcBef>
                <a:spcPct val="0"/>
              </a:spcBef>
            </a:pPr>
            <a:r>
              <a:rPr lang="en-US" altLang="en-US" sz="2400" dirty="0">
                <a:latin typeface="Arial" charset="0"/>
              </a:rPr>
              <a:t>Free motion foot</a:t>
            </a:r>
          </a:p>
          <a:p>
            <a:pPr eaLnBrk="1" hangingPunct="1">
              <a:spcBef>
                <a:spcPct val="0"/>
              </a:spcBef>
            </a:pPr>
            <a:r>
              <a:rPr lang="en-US" altLang="en-US" sz="2400" dirty="0">
                <a:latin typeface="Arial" charset="0"/>
              </a:rPr>
              <a:t>Quilter’s gloves</a:t>
            </a:r>
          </a:p>
          <a:p>
            <a:pPr eaLnBrk="1" hangingPunct="1">
              <a:spcBef>
                <a:spcPct val="0"/>
              </a:spcBef>
            </a:pPr>
            <a:r>
              <a:rPr lang="en-US" altLang="en-US" sz="2400" dirty="0">
                <a:latin typeface="Arial" charset="0"/>
              </a:rPr>
              <a:t>Hand sewing needles </a:t>
            </a:r>
            <a:r>
              <a:rPr lang="en-US" altLang="en-US" sz="2400" dirty="0" smtClean="0">
                <a:latin typeface="Arial" charset="0"/>
              </a:rPr>
              <a:t>assorted</a:t>
            </a:r>
            <a:endParaRPr lang="en-US" altLang="en-US" sz="2400" dirty="0">
              <a:latin typeface="Arial" charset="0"/>
            </a:endParaRPr>
          </a:p>
        </p:txBody>
      </p:sp>
      <p:pic>
        <p:nvPicPr>
          <p:cNvPr id="194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313" y="46863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21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650" y="911225"/>
            <a:ext cx="24733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6863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267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228600"/>
            <a:ext cx="6553200" cy="646331"/>
          </a:xfrm>
          <a:prstGeom prst="rect">
            <a:avLst/>
          </a:prstGeom>
          <a:noFill/>
        </p:spPr>
        <p:txBody>
          <a:bodyPr wrap="square" rtlCol="0">
            <a:spAutoFit/>
          </a:bodyPr>
          <a:lstStyle/>
          <a:p>
            <a:r>
              <a:rPr lang="en-US" dirty="0" smtClean="0"/>
              <a:t>These are things you will need in future lessons. We will talk about them in lesson one.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447800" y="685800"/>
            <a:ext cx="6934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The ¼” foot is a great guide foot to get accurate ¼” seams. ¼” is the standard use to piece patchwork. There are many styles of ¼” feet and they all offer a guide for you to sew a perfect ¼”. </a:t>
            </a:r>
            <a:r>
              <a:rPr lang="en-US" altLang="en-US" sz="2000" dirty="0">
                <a:latin typeface="Arial" charset="0"/>
                <a:hlinkClick r:id="rId2"/>
              </a:rPr>
              <a:t>Here is how it works</a:t>
            </a:r>
            <a:r>
              <a:rPr lang="en-US" altLang="en-US" sz="2000" dirty="0">
                <a:latin typeface="Arial" charset="0"/>
              </a:rPr>
              <a:t>.</a:t>
            </a:r>
          </a:p>
          <a:p>
            <a:pPr eaLnBrk="1" hangingPunct="1">
              <a:spcBef>
                <a:spcPct val="0"/>
              </a:spcBef>
              <a:buFontTx/>
              <a:buNone/>
            </a:pPr>
            <a:endParaRPr lang="en-US" altLang="en-US" sz="2000" dirty="0">
              <a:latin typeface="Arial" charset="0"/>
            </a:endParaRPr>
          </a:p>
          <a:p>
            <a:pPr eaLnBrk="1" hangingPunct="1">
              <a:spcBef>
                <a:spcPct val="0"/>
              </a:spcBef>
              <a:buFontTx/>
              <a:buNone/>
            </a:pPr>
            <a:r>
              <a:rPr lang="en-US" altLang="en-US" sz="2000" dirty="0">
                <a:latin typeface="Arial" charset="0"/>
              </a:rPr>
              <a:t>When doing any type of patchwork or strip piecing you will need a guide to help you.</a:t>
            </a:r>
          </a:p>
        </p:txBody>
      </p:sp>
      <p:pic>
        <p:nvPicPr>
          <p:cNvPr id="2048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3859213"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4422775"/>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381000" y="304800"/>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12” and  6” and 6 ½” plastic see through rulers come in handy. Most rulers are marked every 1”, ½” and ¼”. Ruler also have a 45 and 60 degree angle markings for triangles. 24” x 6” rulers are perfect for the rotary cutter. You will need a 24” X 18” mat if you want to learn strip piecing.</a:t>
            </a: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484438"/>
            <a:ext cx="304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 y="2971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7963" y="2819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457200" y="381000"/>
            <a:ext cx="61722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latin typeface="Arial" charset="0"/>
              </a:rPr>
              <a:t>Fabric</a:t>
            </a:r>
          </a:p>
          <a:p>
            <a:pPr eaLnBrk="1" hangingPunct="1">
              <a:spcBef>
                <a:spcPct val="0"/>
              </a:spcBef>
              <a:buFontTx/>
              <a:buNone/>
            </a:pPr>
            <a:r>
              <a:rPr lang="en-US" altLang="en-US" sz="2800" dirty="0">
                <a:latin typeface="Arial" charset="0"/>
              </a:rPr>
              <a:t>I use 100% cotton for quilting. You can use blends but they do not piece as well, press as well or have the vivid color  as 100% cotton. If you question the colorfastness of the fabric , prewash the material before use. Otherwise I use most fabric right from the bolt.</a:t>
            </a:r>
          </a:p>
          <a:p>
            <a:pPr eaLnBrk="1" hangingPunct="1">
              <a:spcBef>
                <a:spcPct val="0"/>
              </a:spcBef>
              <a:buFontTx/>
              <a:buNone/>
            </a:pPr>
            <a:r>
              <a:rPr lang="en-US" altLang="en-US" sz="2800" dirty="0">
                <a:latin typeface="Arial" charset="0"/>
              </a:rPr>
              <a:t>Most quilting fabrics are 45” wide. Since this is a standard measurement it will help you calculate yardage. </a:t>
            </a:r>
          </a:p>
          <a:p>
            <a:pPr eaLnBrk="1" hangingPunct="1">
              <a:spcBef>
                <a:spcPct val="0"/>
              </a:spcBef>
              <a:buFontTx/>
              <a:buNone/>
            </a:pPr>
            <a:r>
              <a:rPr lang="en-US" altLang="en-US" sz="2800" dirty="0">
                <a:latin typeface="Arial" charset="0"/>
              </a:rPr>
              <a:t>Straight of grain lines follows the selvedge.</a:t>
            </a:r>
          </a:p>
        </p:txBody>
      </p:sp>
      <p:pic>
        <p:nvPicPr>
          <p:cNvPr id="2253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7175" y="1066800"/>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914400" y="228600"/>
            <a:ext cx="7696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Buying quilting fabric is an adventure, especially “on line”. When I had my store I used to help customers coordinate quilts. I have noticed some sites like </a:t>
            </a:r>
            <a:r>
              <a:rPr lang="en-US" altLang="en-US" sz="2400" dirty="0" smtClean="0">
                <a:latin typeface="Arial" charset="0"/>
                <a:hlinkClick r:id="rId2"/>
              </a:rPr>
              <a:t>www.fabric.com</a:t>
            </a:r>
            <a:r>
              <a:rPr lang="en-US" altLang="en-US" sz="2400" dirty="0" smtClean="0">
                <a:latin typeface="Arial" charset="0"/>
              </a:rPr>
              <a:t> </a:t>
            </a:r>
            <a:r>
              <a:rPr lang="en-US" altLang="en-US" sz="2400" dirty="0">
                <a:latin typeface="Arial" charset="0"/>
              </a:rPr>
              <a:t>has a </a:t>
            </a:r>
            <a:r>
              <a:rPr lang="en-US" altLang="en-US" sz="2400" dirty="0">
                <a:latin typeface="Arial" charset="0"/>
                <a:hlinkClick r:id="rId3"/>
              </a:rPr>
              <a:t>planning space</a:t>
            </a:r>
            <a:r>
              <a:rPr lang="en-US" altLang="en-US" sz="2400" dirty="0">
                <a:latin typeface="Arial" charset="0"/>
              </a:rPr>
              <a:t> to save your collection before purchase.</a:t>
            </a:r>
          </a:p>
          <a:p>
            <a:pPr eaLnBrk="1" hangingPunct="1">
              <a:spcBef>
                <a:spcPct val="0"/>
              </a:spcBef>
              <a:buFontTx/>
              <a:buNone/>
            </a:pPr>
            <a:r>
              <a:rPr lang="en-US" altLang="en-US" sz="2400" dirty="0">
                <a:latin typeface="Arial" charset="0"/>
              </a:rPr>
              <a:t>Find a favorite fabric that tells a color story you want in your space or home. I suggest a fabric with multiple colors and the print should be medium to large in size. Here are florals but it can be a animal print or a check or a theme fabric. You can even use solids or muslin.</a:t>
            </a:r>
          </a:p>
        </p:txBody>
      </p:sp>
      <p:pic>
        <p:nvPicPr>
          <p:cNvPr id="2355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2386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98800" y="42259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19675" y="42386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8950" y="42386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53561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98800" y="553561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55006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54959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228600" y="76200"/>
            <a:ext cx="876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Next take your favorite statement print and try matching it up to various prints of different sizes, try solids too. Making some quilts takes as many as 6 coordinating prints. A Lap Quilt can use 3 prints in the block and a border. The prints should compliment each other. </a:t>
            </a:r>
            <a:r>
              <a:rPr lang="en-US" altLang="en-US" sz="2400" dirty="0" smtClean="0">
                <a:latin typeface="Arial" charset="0"/>
              </a:rPr>
              <a:t>Pick several prints, blend </a:t>
            </a:r>
            <a:r>
              <a:rPr lang="en-US" altLang="en-US" sz="2400" dirty="0">
                <a:latin typeface="Arial" charset="0"/>
              </a:rPr>
              <a:t>and eliminate anything that you do not </a:t>
            </a:r>
            <a:r>
              <a:rPr lang="en-US" altLang="en-US" sz="2400" dirty="0" smtClean="0">
                <a:latin typeface="Arial" charset="0"/>
              </a:rPr>
              <a:t>like from your original selection.</a:t>
            </a:r>
            <a:endParaRPr lang="en-US" altLang="en-US" sz="2400" dirty="0">
              <a:latin typeface="Arial" charset="0"/>
            </a:endParaRPr>
          </a:p>
        </p:txBody>
      </p:sp>
      <p:pic>
        <p:nvPicPr>
          <p:cNvPr id="245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8445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260985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58921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08800" y="260985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04336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00367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398621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87963" y="395287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54483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14600" y="544353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48113" y="54197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410200" y="5410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287963" y="259556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908800" y="398621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92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303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13665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5908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25908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8"/>
          <p:cNvSpPr txBox="1">
            <a:spLocks noChangeArrowheads="1"/>
          </p:cNvSpPr>
          <p:nvPr/>
        </p:nvSpPr>
        <p:spPr bwMode="auto">
          <a:xfrm>
            <a:off x="1219200" y="4003675"/>
            <a:ext cx="716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Watch out for directional prints. You have to use them carefully!</a:t>
            </a:r>
          </a:p>
        </p:txBody>
      </p:sp>
      <p:pic>
        <p:nvPicPr>
          <p:cNvPr id="25609"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48100" y="484187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533400" y="152400"/>
            <a:ext cx="838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I owned my own quilt shop and bought quilt fabrics every season. I needed to look at a story the fabric told. I will tell you each quilt shop is different because the owners tend to like either bright or old fashion or regional prints. Here is another fabric story. You can see I like </a:t>
            </a:r>
            <a:r>
              <a:rPr lang="en-US" altLang="en-US" sz="2400" dirty="0" smtClean="0">
                <a:latin typeface="Arial" charset="0"/>
              </a:rPr>
              <a:t>bights.</a:t>
            </a:r>
            <a:endParaRPr lang="en-US" altLang="en-US" sz="2400" dirty="0">
              <a:latin typeface="Arial" charset="0"/>
            </a:endParaRPr>
          </a:p>
        </p:txBody>
      </p:sp>
      <p:pic>
        <p:nvPicPr>
          <p:cNvPr id="266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5250" y="2362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62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362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362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362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8100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8100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02125" y="3789363"/>
            <a:ext cx="129222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62650" y="3789363"/>
            <a:ext cx="1290638"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467600" y="3794125"/>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838200" y="304800"/>
            <a:ext cx="7620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Since there are not as many fabric shops available locally you may need to do shopping with the copy paste method on-line.  Every on-line merchant has  the fabric photos. Make a folder and call it quilt fabric. Right click on your fabric choices for a quilt and save them in the folder.</a:t>
            </a:r>
          </a:p>
          <a:p>
            <a:pPr eaLnBrk="1" hangingPunct="1">
              <a:spcBef>
                <a:spcPct val="0"/>
              </a:spcBef>
              <a:buFontTx/>
              <a:buNone/>
            </a:pPr>
            <a:endParaRPr lang="en-US" altLang="en-US" sz="2400" dirty="0">
              <a:latin typeface="Arial" charset="0"/>
            </a:endParaRPr>
          </a:p>
          <a:p>
            <a:pPr eaLnBrk="1" hangingPunct="1">
              <a:spcBef>
                <a:spcPct val="0"/>
              </a:spcBef>
              <a:buFontTx/>
              <a:buNone/>
            </a:pPr>
            <a:r>
              <a:rPr lang="en-US" altLang="en-US" sz="2400" dirty="0">
                <a:latin typeface="Arial" charset="0"/>
              </a:rPr>
              <a:t>Try pasting the pictures into a blank page in Microsoft word and you can combine, edit, move and delete the pictures.</a:t>
            </a:r>
          </a:p>
          <a:p>
            <a:pPr eaLnBrk="1" hangingPunct="1">
              <a:spcBef>
                <a:spcPct val="0"/>
              </a:spcBef>
              <a:buFontTx/>
              <a:buNone/>
            </a:pPr>
            <a:endParaRPr lang="en-US" altLang="en-US" sz="2400" dirty="0">
              <a:latin typeface="Arial" charset="0"/>
            </a:endParaRPr>
          </a:p>
          <a:p>
            <a:pPr eaLnBrk="1" hangingPunct="1">
              <a:spcBef>
                <a:spcPct val="0"/>
              </a:spcBef>
              <a:buFontTx/>
              <a:buNone/>
            </a:pPr>
            <a:r>
              <a:rPr lang="en-US" altLang="en-US" sz="2400" dirty="0">
                <a:latin typeface="Arial" charset="0"/>
              </a:rPr>
              <a:t>Fabric.com, and Amazon are good places to start shopping.</a:t>
            </a:r>
          </a:p>
        </p:txBody>
      </p:sp>
      <p:pic>
        <p:nvPicPr>
          <p:cNvPr id="276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2578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24351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2578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2324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88200" y="52038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609600"/>
            <a:ext cx="8915400" cy="4144962"/>
          </a:xfrm>
        </p:spPr>
        <p:txBody>
          <a:bodyPr/>
          <a:lstStyle/>
          <a:p>
            <a:pPr eaLnBrk="1" hangingPunct="1"/>
            <a:r>
              <a:rPr lang="en-US" altLang="en-US" sz="2800" dirty="0" smtClean="0"/>
              <a:t/>
            </a:r>
            <a:br>
              <a:rPr lang="en-US" altLang="en-US" sz="2800" dirty="0" smtClean="0"/>
            </a:br>
            <a:r>
              <a:rPr lang="en-US" altLang="en-US" sz="2800" dirty="0"/>
              <a:t/>
            </a:r>
            <a:br>
              <a:rPr lang="en-US" altLang="en-US" sz="2800" dirty="0"/>
            </a:br>
            <a:r>
              <a:rPr lang="en-US" altLang="en-US" sz="2800" b="1" dirty="0" smtClean="0"/>
              <a:t>Quilting is fun and easy !</a:t>
            </a:r>
            <a:br>
              <a:rPr lang="en-US" altLang="en-US" sz="2800" b="1" dirty="0" smtClean="0"/>
            </a:br>
            <a:r>
              <a:rPr lang="en-US" altLang="en-US" sz="2800" dirty="0" smtClean="0"/>
              <a:t>All you need to know is how to use the straight stitch on your machine!  </a:t>
            </a:r>
            <a:br>
              <a:rPr lang="en-US" altLang="en-US" sz="2800" dirty="0" smtClean="0"/>
            </a:br>
            <a:r>
              <a:rPr lang="en-US" altLang="en-US" sz="2800" dirty="0" smtClean="0"/>
              <a:t>Lap Quilting allows you to make small 12 ½” blocks that are bordered and assembled to make any size quilt you wish. You will learn a lot about different piecing techniques in the months to come.</a:t>
            </a:r>
            <a:br>
              <a:rPr lang="en-US" altLang="en-US" sz="2800" dirty="0" smtClean="0"/>
            </a:br>
            <a:r>
              <a:rPr lang="en-US" altLang="en-US" sz="2800" dirty="0" smtClean="0"/>
              <a:t/>
            </a:r>
            <a:br>
              <a:rPr lang="en-US" altLang="en-US" sz="2800" dirty="0" smtClean="0"/>
            </a:br>
            <a:r>
              <a:rPr lang="en-US" altLang="en-US" sz="2800" dirty="0" smtClean="0"/>
              <a:t>For our Lap Quilting introduction I will suggest notions and tools and fabrics you may need to complete a quilt.</a:t>
            </a:r>
            <a:br>
              <a:rPr lang="en-US" altLang="en-US" sz="2800" dirty="0" smtClean="0"/>
            </a:br>
            <a:r>
              <a:rPr lang="en-US" altLang="en-US" sz="2800" dirty="0" smtClean="0">
                <a:hlinkClick r:id="rId2"/>
              </a:rPr>
              <a:t>Class registration </a:t>
            </a:r>
            <a:r>
              <a:rPr lang="en-US" altLang="en-US" sz="2800" dirty="0" smtClean="0"/>
              <a:t>is required because of size restrictions!</a:t>
            </a:r>
            <a:br>
              <a:rPr lang="en-US" altLang="en-US" sz="2800" dirty="0" smtClean="0"/>
            </a:br>
            <a:r>
              <a:rPr lang="en-US" altLang="en-US" sz="2800" dirty="0"/>
              <a:t/>
            </a:r>
            <a:br>
              <a:rPr lang="en-US" altLang="en-US" sz="2800" dirty="0"/>
            </a:br>
            <a:r>
              <a:rPr lang="en-US" altLang="en-US" sz="2800" dirty="0" smtClean="0"/>
              <a:t/>
            </a:r>
            <a:br>
              <a:rPr lang="en-US" altLang="en-US" sz="2800" dirty="0" smtClean="0"/>
            </a:br>
            <a:endParaRPr lang="en-US" altLang="en-US" sz="2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766" y="4953000"/>
            <a:ext cx="1835150" cy="17716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98145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3900" y="401637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9751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3482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410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3482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83063" y="53482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03900" y="53482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Box 9"/>
          <p:cNvSpPr txBox="1">
            <a:spLocks noChangeArrowheads="1"/>
          </p:cNvSpPr>
          <p:nvPr/>
        </p:nvSpPr>
        <p:spPr bwMode="auto">
          <a:xfrm>
            <a:off x="762000" y="381000"/>
            <a:ext cx="7620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Always look for blenders and batiks that make good backgrounds. These are fabric you buy to put in your stash because they can be used many ways</a:t>
            </a:r>
            <a:r>
              <a:rPr lang="en-US" altLang="en-US" sz="1800" dirty="0">
                <a:latin typeface="Arial" charset="0"/>
              </a:rPr>
              <a:t>. </a:t>
            </a:r>
            <a:r>
              <a:rPr lang="en-US" altLang="en-US" sz="2400" dirty="0">
                <a:latin typeface="Arial" charset="0"/>
              </a:rPr>
              <a:t>I always have muslin and black fabric on hand. My favorite solid fabric brand is </a:t>
            </a:r>
            <a:r>
              <a:rPr lang="en-US" altLang="en-US" sz="2400" dirty="0">
                <a:latin typeface="Arial" charset="0"/>
                <a:hlinkClick r:id="rId10"/>
              </a:rPr>
              <a:t>Kona Bay</a:t>
            </a:r>
            <a:r>
              <a:rPr lang="en-US" altLang="en-US" sz="2400" dirty="0">
                <a:latin typeface="Arial" charset="0"/>
              </a:rPr>
              <a:t>. I use Roc-Lon muslin 403 as a brand of unbleached muslin. ( Roc-Lon was founded in 1832 in Baltimore, MD.)</a:t>
            </a:r>
          </a:p>
        </p:txBody>
      </p:sp>
      <p:pic>
        <p:nvPicPr>
          <p:cNvPr id="28683" name="Picture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84400" y="4022725"/>
            <a:ext cx="18557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42888" y="4022725"/>
            <a:ext cx="18684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2850" y="1636713"/>
            <a:ext cx="4603750"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4"/>
          <p:cNvSpPr txBox="1">
            <a:spLocks noChangeArrowheads="1"/>
          </p:cNvSpPr>
          <p:nvPr/>
        </p:nvSpPr>
        <p:spPr bwMode="auto">
          <a:xfrm>
            <a:off x="1600200" y="304800"/>
            <a:ext cx="640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White on White is a perfect stash fabric for backgrounds.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304800" y="304800"/>
            <a:ext cx="8686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t>There are so many designers and brands of quilting fabrics they are hard to list. Here are a few of my favorites.</a:t>
            </a:r>
          </a:p>
          <a:p>
            <a:pPr eaLnBrk="1" hangingPunct="1"/>
            <a:r>
              <a:rPr lang="en-US" altLang="en-US" sz="2400" dirty="0"/>
              <a:t>Cranston Prints- </a:t>
            </a:r>
          </a:p>
          <a:p>
            <a:pPr eaLnBrk="1" hangingPunct="1"/>
            <a:r>
              <a:rPr lang="en-US" altLang="en-US" sz="2400" dirty="0"/>
              <a:t>Jinny Beyer</a:t>
            </a:r>
          </a:p>
          <a:p>
            <a:pPr eaLnBrk="1" hangingPunct="1"/>
            <a:r>
              <a:rPr lang="en-US" altLang="en-US" sz="2400" dirty="0"/>
              <a:t>Amy Butler</a:t>
            </a:r>
          </a:p>
          <a:p>
            <a:pPr eaLnBrk="1" hangingPunct="1"/>
            <a:r>
              <a:rPr lang="en-US" altLang="en-US" sz="2400" dirty="0"/>
              <a:t>Kaffe</a:t>
            </a:r>
            <a:r>
              <a:rPr lang="en-US" altLang="en-US" sz="2400" dirty="0"/>
              <a:t> </a:t>
            </a:r>
            <a:r>
              <a:rPr lang="en-US" altLang="en-US" sz="2400" dirty="0"/>
              <a:t>Fassett</a:t>
            </a:r>
            <a:endParaRPr lang="en-US" altLang="en-US" sz="2400" dirty="0"/>
          </a:p>
          <a:p>
            <a:pPr eaLnBrk="1" hangingPunct="1"/>
            <a:r>
              <a:rPr lang="en-US" altLang="en-US" sz="2400" dirty="0"/>
              <a:t>Fabric Quilt</a:t>
            </a:r>
          </a:p>
          <a:p>
            <a:pPr eaLnBrk="1" hangingPunct="1"/>
            <a:r>
              <a:rPr lang="en-US" altLang="en-US" sz="2400" dirty="0"/>
              <a:t>Moda</a:t>
            </a:r>
            <a:endParaRPr lang="en-US" altLang="en-US" sz="2400" dirty="0"/>
          </a:p>
          <a:p>
            <a:pPr eaLnBrk="1" hangingPunct="1"/>
            <a:r>
              <a:rPr lang="en-US" altLang="en-US" sz="2400" dirty="0"/>
              <a:t>Kona Bay</a:t>
            </a:r>
          </a:p>
          <a:p>
            <a:pPr eaLnBrk="1" hangingPunct="1"/>
            <a:endParaRPr lang="en-US" altLang="en-US" sz="2400" dirty="0"/>
          </a:p>
        </p:txBody>
      </p:sp>
      <p:pic>
        <p:nvPicPr>
          <p:cNvPr id="3072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86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886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886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838200"/>
            <a:ext cx="3860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4"/>
          <p:cNvSpPr txBox="1">
            <a:spLocks noChangeArrowheads="1"/>
          </p:cNvSpPr>
          <p:nvPr/>
        </p:nvSpPr>
        <p:spPr bwMode="auto">
          <a:xfrm>
            <a:off x="2959100" y="282575"/>
            <a:ext cx="280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t>Amy Butler Fabrics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441325" y="381000"/>
            <a:ext cx="8305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Fat quarters are sold on line as collections and </a:t>
            </a:r>
            <a:r>
              <a:rPr lang="en-US" altLang="en-US" sz="2400" dirty="0" smtClean="0">
                <a:latin typeface="Arial" charset="0"/>
              </a:rPr>
              <a:t>blended fabrics.  A </a:t>
            </a:r>
            <a:r>
              <a:rPr lang="en-US" altLang="en-US" sz="2400" dirty="0">
                <a:latin typeface="Arial" charset="0"/>
              </a:rPr>
              <a:t>fat quarter is a ½ yard cut on the fold. It measures approximately 18” X 22”. A ¼ of a yard is 45” X 9” so a fat quarter can sometimes be beneficial because of the width</a:t>
            </a:r>
            <a:r>
              <a:rPr lang="en-US" altLang="en-US" sz="2400" dirty="0" smtClean="0">
                <a:latin typeface="Arial" charset="0"/>
              </a:rPr>
              <a:t>. Do not plan a quilt around fat quarters because the </a:t>
            </a:r>
            <a:r>
              <a:rPr lang="en-US" altLang="en-US" sz="2400" dirty="0" err="1" smtClean="0">
                <a:latin typeface="Arial" charset="0"/>
              </a:rPr>
              <a:t>the</a:t>
            </a:r>
            <a:r>
              <a:rPr lang="en-US" altLang="en-US" sz="2400" dirty="0" smtClean="0">
                <a:latin typeface="Arial" charset="0"/>
              </a:rPr>
              <a:t> fat quarter is limited and you will not be able to repeat the print in various blocks unless you buy several fat quarters. </a:t>
            </a:r>
            <a:endParaRPr lang="en-US" altLang="en-US" sz="2400" dirty="0">
              <a:latin typeface="Arial" charset="0"/>
            </a:endParaRPr>
          </a:p>
        </p:txBody>
      </p:sp>
      <p:pic>
        <p:nvPicPr>
          <p:cNvPr id="327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7938"/>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352800"/>
            <a:ext cx="2789238"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143000" y="411163"/>
            <a:ext cx="7010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Here are some batting types. </a:t>
            </a:r>
            <a:r>
              <a:rPr lang="en-US" altLang="en-US" sz="2400" dirty="0" smtClean="0">
                <a:latin typeface="Arial" charset="0"/>
              </a:rPr>
              <a:t>I </a:t>
            </a:r>
            <a:r>
              <a:rPr lang="en-US" altLang="en-US" sz="2400" dirty="0">
                <a:latin typeface="Arial" charset="0"/>
              </a:rPr>
              <a:t>like </a:t>
            </a:r>
            <a:r>
              <a:rPr lang="en-US" altLang="en-US" sz="2400" dirty="0" smtClean="0">
                <a:latin typeface="Arial" charset="0"/>
              </a:rPr>
              <a:t>a traditional medium weight polyester. </a:t>
            </a:r>
            <a:r>
              <a:rPr lang="en-US" altLang="en-US" sz="2400" dirty="0">
                <a:latin typeface="Arial" charset="0"/>
              </a:rPr>
              <a:t>If you are going to use </a:t>
            </a:r>
            <a:r>
              <a:rPr lang="en-US" altLang="en-US" sz="2400" dirty="0" smtClean="0">
                <a:latin typeface="Arial" charset="0"/>
              </a:rPr>
              <a:t>batting, </a:t>
            </a:r>
            <a:r>
              <a:rPr lang="en-US" altLang="en-US" sz="2400" dirty="0">
                <a:latin typeface="Arial" charset="0"/>
              </a:rPr>
              <a:t>made sure it is bonded so it does not clump. Cotton batting is popular </a:t>
            </a:r>
            <a:r>
              <a:rPr lang="en-US" altLang="en-US" sz="2400" dirty="0" smtClean="0">
                <a:latin typeface="Arial" charset="0"/>
              </a:rPr>
              <a:t>too. I have used both cotton and polyester in my quilts and in lesson one will show you the differences so you can decide. </a:t>
            </a:r>
            <a:endParaRPr lang="en-US" altLang="en-US" sz="2400" dirty="0">
              <a:latin typeface="Arial" charset="0"/>
            </a:endParaRPr>
          </a:p>
        </p:txBody>
      </p:sp>
      <p:pic>
        <p:nvPicPr>
          <p:cNvPr id="3379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2325" y="4800600"/>
            <a:ext cx="37719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95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78163"/>
            <a:ext cx="240665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Box 1"/>
          <p:cNvSpPr txBox="1">
            <a:spLocks noChangeArrowheads="1"/>
          </p:cNvSpPr>
          <p:nvPr/>
        </p:nvSpPr>
        <p:spPr bwMode="auto">
          <a:xfrm>
            <a:off x="615950" y="304800"/>
            <a:ext cx="815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In </a:t>
            </a:r>
            <a:r>
              <a:rPr lang="en-US" altLang="en-US" sz="2400" dirty="0" smtClean="0">
                <a:latin typeface="Arial" charset="0"/>
              </a:rPr>
              <a:t>our Lap Quilt Club </a:t>
            </a:r>
            <a:r>
              <a:rPr lang="en-US" altLang="en-US" sz="2400" dirty="0">
                <a:latin typeface="Arial" charset="0"/>
              </a:rPr>
              <a:t>we will cover enough quilt blocks for you to make the quilt the size you need. I will show you the original methods Georgia used and explore some new techniques and equipment that are now available. If you follow the club each month and do the assignment you will end up with a quilt or 2 or 3. </a:t>
            </a:r>
          </a:p>
        </p:txBody>
      </p:sp>
      <p:pic>
        <p:nvPicPr>
          <p:cNvPr id="1413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2" descr="C:\Users\Jenny\Pictures\2019 mac\block of month\bcff34eb6d68d0d44ee0edbb8d465a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43200"/>
            <a:ext cx="3516313"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206375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59715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2" name="TextBox 4"/>
          <p:cNvSpPr txBox="1">
            <a:spLocks noChangeArrowheads="1"/>
          </p:cNvSpPr>
          <p:nvPr/>
        </p:nvSpPr>
        <p:spPr bwMode="auto">
          <a:xfrm>
            <a:off x="533400" y="51054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Learn to be your own quilt designer. Learn to make your own templates. The color choice really makes the difference. Learn to sew the blocks with ease. </a:t>
            </a:r>
          </a:p>
        </p:txBody>
      </p:sp>
      <p:pic>
        <p:nvPicPr>
          <p:cNvPr id="142343"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04800"/>
            <a:ext cx="192246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4"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57863" y="2676525"/>
            <a:ext cx="198755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28622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Box 2"/>
          <p:cNvSpPr txBox="1">
            <a:spLocks noChangeArrowheads="1"/>
          </p:cNvSpPr>
          <p:nvPr/>
        </p:nvSpPr>
        <p:spPr bwMode="auto">
          <a:xfrm>
            <a:off x="3276600" y="152400"/>
            <a:ext cx="5829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t>I suggest you purchase “Lap Quilting” by Georgia </a:t>
            </a:r>
            <a:r>
              <a:rPr lang="en-US" altLang="en-US" sz="2400" dirty="0"/>
              <a:t>Bonesteel</a:t>
            </a:r>
            <a:r>
              <a:rPr lang="en-US" altLang="en-US" sz="2400" dirty="0"/>
              <a:t> before the first session. The book will offer you over 70 blocks with templates to trace. Amazon offers many used books starting at $5.00.</a:t>
            </a:r>
          </a:p>
        </p:txBody>
      </p:sp>
      <p:pic>
        <p:nvPicPr>
          <p:cNvPr id="143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95600"/>
            <a:ext cx="54864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1628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0999"/>
            <a:ext cx="8839200" cy="4431983"/>
          </a:xfrm>
          <a:prstGeom prst="rect">
            <a:avLst/>
          </a:prstGeom>
          <a:noFill/>
        </p:spPr>
        <p:txBody>
          <a:bodyPr wrap="square" rtlCol="0">
            <a:spAutoFit/>
          </a:bodyPr>
          <a:lstStyle/>
          <a:p>
            <a:r>
              <a:rPr lang="en-US" sz="2400" b="1" dirty="0" smtClean="0"/>
              <a:t>In Lesson 1 </a:t>
            </a:r>
            <a:r>
              <a:rPr lang="en-US" sz="2400" dirty="0" smtClean="0"/>
              <a:t>you will need to bring “Lap Quilting with Georgia </a:t>
            </a:r>
            <a:r>
              <a:rPr lang="en-US" sz="2400" dirty="0" smtClean="0"/>
              <a:t>Bonesteel</a:t>
            </a:r>
            <a:r>
              <a:rPr lang="en-US" sz="2400" dirty="0" smtClean="0"/>
              <a:t>”. The book can be found on line at Thriftbooks.com used for a reasonable price. You will also need to bring template plastic, a fine line sharpie, a ruler, straight pins, a blue wash away marker,  1 yard of 3 different 100% quilters cotton fabric to start making your quilt. In the following pages I will give you some pictures of the products you may use and some fabric color combinations you might like to use. You can find fabric and notions at Hobby Lobby, Serendipity Quilts in Dagsboro, De, Amazon or </a:t>
            </a:r>
            <a:r>
              <a:rPr lang="en-US" sz="2400" b="1" dirty="0" smtClean="0">
                <a:hlinkClick r:id="rId2"/>
              </a:rPr>
              <a:t>fabric.com</a:t>
            </a:r>
            <a:r>
              <a:rPr lang="en-US" sz="2400" dirty="0" smtClean="0"/>
              <a:t>. </a:t>
            </a:r>
            <a:endParaRPr lang="en-US" sz="2400" dirty="0"/>
          </a:p>
          <a:p>
            <a:r>
              <a:rPr lang="en-US" sz="2400" dirty="0" smtClean="0">
                <a:solidFill>
                  <a:schemeClr val="accent2">
                    <a:lumMod val="75000"/>
                  </a:schemeClr>
                </a:solidFill>
              </a:rPr>
              <a:t>You will not need a sewing machine at Lesson 1.</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495800"/>
            <a:ext cx="2209800" cy="21496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436" y="4618134"/>
            <a:ext cx="2057400" cy="2093879"/>
          </a:xfrm>
          <a:prstGeom prst="rect">
            <a:avLst/>
          </a:prstGeom>
        </p:spPr>
      </p:pic>
      <p:pic>
        <p:nvPicPr>
          <p:cNvPr id="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618134"/>
            <a:ext cx="147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404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Box 2"/>
          <p:cNvSpPr txBox="1">
            <a:spLocks noChangeArrowheads="1"/>
          </p:cNvSpPr>
          <p:nvPr/>
        </p:nvSpPr>
        <p:spPr bwMode="auto">
          <a:xfrm>
            <a:off x="457200" y="304800"/>
            <a:ext cx="838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Show and Tell your work</a:t>
            </a:r>
            <a:r>
              <a:rPr lang="en-US" altLang="en-US" sz="2400" dirty="0">
                <a:latin typeface="Arial" charset="0"/>
              </a:rPr>
              <a:t>. You can bring your projects to show your progress and brag! As we progress you can bring your quilt blocks to learn the hand work of marking, </a:t>
            </a:r>
            <a:r>
              <a:rPr lang="en-US" altLang="en-US" sz="2400" dirty="0" smtClean="0">
                <a:latin typeface="Arial" charset="0"/>
              </a:rPr>
              <a:t>quilting </a:t>
            </a:r>
            <a:r>
              <a:rPr lang="en-US" altLang="en-US" sz="2400" dirty="0">
                <a:latin typeface="Arial" charset="0"/>
              </a:rPr>
              <a:t>and assembly. The session will </a:t>
            </a:r>
            <a:r>
              <a:rPr lang="en-US" altLang="en-US" sz="2400" b="1" dirty="0">
                <a:latin typeface="Arial" charset="0"/>
              </a:rPr>
              <a:t>be </a:t>
            </a:r>
            <a:r>
              <a:rPr lang="en-US" altLang="en-US" sz="2400" b="1" dirty="0" smtClean="0">
                <a:latin typeface="Arial" charset="0"/>
              </a:rPr>
              <a:t>2 hours </a:t>
            </a:r>
            <a:r>
              <a:rPr lang="en-US" altLang="en-US" sz="2400" b="1" dirty="0">
                <a:latin typeface="Arial" charset="0"/>
              </a:rPr>
              <a:t>depending on topic.</a:t>
            </a:r>
            <a:r>
              <a:rPr lang="en-US" altLang="en-US" sz="2400" dirty="0">
                <a:latin typeface="Arial" charset="0"/>
              </a:rPr>
              <a:t> The fabric requirements for the different size quilts are in the “Lap Quilt” book. I have over </a:t>
            </a:r>
            <a:r>
              <a:rPr lang="en-US" altLang="en-US" sz="2400" dirty="0" smtClean="0">
                <a:latin typeface="Arial" charset="0"/>
              </a:rPr>
              <a:t>12 </a:t>
            </a:r>
            <a:r>
              <a:rPr lang="en-US" altLang="en-US" sz="2400" dirty="0">
                <a:latin typeface="Arial" charset="0"/>
              </a:rPr>
              <a:t>sessions planned so far.</a:t>
            </a:r>
          </a:p>
          <a:p>
            <a:pPr eaLnBrk="1" hangingPunct="1">
              <a:spcBef>
                <a:spcPct val="0"/>
              </a:spcBef>
              <a:buFontTx/>
              <a:buNone/>
            </a:pPr>
            <a:r>
              <a:rPr lang="en-US" altLang="en-US" sz="2400" dirty="0">
                <a:latin typeface="Arial" charset="0"/>
              </a:rPr>
              <a:t>I suggest you start at the beginning. The monthly topics will progress with the quilt assembly.</a:t>
            </a:r>
          </a:p>
          <a:p>
            <a:pPr eaLnBrk="1" hangingPunct="1">
              <a:spcBef>
                <a:spcPct val="0"/>
              </a:spcBef>
              <a:buFontTx/>
              <a:buNone/>
            </a:pPr>
            <a:endParaRPr lang="en-US" altLang="en-US" sz="2400" dirty="0">
              <a:latin typeface="Arial" charset="0"/>
            </a:endParaRPr>
          </a:p>
        </p:txBody>
      </p:sp>
      <p:pic>
        <p:nvPicPr>
          <p:cNvPr id="1464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4191000"/>
            <a:ext cx="30099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873125"/>
            <a:ext cx="35814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Box 1"/>
          <p:cNvSpPr txBox="1">
            <a:spLocks noChangeArrowheads="1"/>
          </p:cNvSpPr>
          <p:nvPr/>
        </p:nvSpPr>
        <p:spPr bwMode="auto">
          <a:xfrm>
            <a:off x="465138" y="3124200"/>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To enroll and reserve your spot in the Lap Quilting Club you can sign up using an enrollment link on line to make enrollment each month easy. The fee is $5.00 per month. If you have questions please text or email me at:</a:t>
            </a:r>
          </a:p>
          <a:p>
            <a:pPr eaLnBrk="1" hangingPunct="1">
              <a:spcBef>
                <a:spcPct val="0"/>
              </a:spcBef>
              <a:buFontTx/>
              <a:buNone/>
            </a:pPr>
            <a:r>
              <a:rPr lang="en-US" altLang="en-US" sz="2400" dirty="0">
                <a:latin typeface="Arial" charset="0"/>
                <a:hlinkClick r:id="rId2"/>
              </a:rPr>
              <a:t>jenny@jennys-sewing-studio.com</a:t>
            </a:r>
            <a:endParaRPr lang="en-US" altLang="en-US" sz="2400" dirty="0">
              <a:latin typeface="Arial" charset="0"/>
            </a:endParaRPr>
          </a:p>
          <a:p>
            <a:pPr eaLnBrk="1" hangingPunct="1">
              <a:spcBef>
                <a:spcPct val="0"/>
              </a:spcBef>
              <a:buFontTx/>
              <a:buNone/>
            </a:pPr>
            <a:r>
              <a:rPr lang="en-US" altLang="en-US" sz="2400" dirty="0">
                <a:latin typeface="Arial" charset="0"/>
              </a:rPr>
              <a:t>410 543 1212 is my cell for text. </a:t>
            </a:r>
          </a:p>
        </p:txBody>
      </p:sp>
      <p:pic>
        <p:nvPicPr>
          <p:cNvPr id="14950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2286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52400"/>
            <a:ext cx="2760663"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Box 1"/>
          <p:cNvSpPr txBox="1">
            <a:spLocks noChangeArrowheads="1"/>
          </p:cNvSpPr>
          <p:nvPr/>
        </p:nvSpPr>
        <p:spPr bwMode="auto">
          <a:xfrm>
            <a:off x="609600" y="228600"/>
            <a:ext cx="8153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t>Do you need </a:t>
            </a:r>
            <a:r>
              <a:rPr lang="en-US" altLang="en-US" sz="2400" dirty="0" smtClean="0"/>
              <a:t> extra “hands </a:t>
            </a:r>
            <a:r>
              <a:rPr lang="en-US" altLang="en-US" sz="2400" dirty="0"/>
              <a:t>on </a:t>
            </a:r>
            <a:r>
              <a:rPr lang="en-US" altLang="en-US" sz="2400" dirty="0" smtClean="0"/>
              <a:t>help” </a:t>
            </a:r>
            <a:r>
              <a:rPr lang="en-US" altLang="en-US" sz="2400" dirty="0"/>
              <a:t>sewing the Lap </a:t>
            </a:r>
            <a:r>
              <a:rPr lang="en-US" altLang="en-US" sz="2400" dirty="0"/>
              <a:t>Quiltting</a:t>
            </a:r>
            <a:r>
              <a:rPr lang="en-US" altLang="en-US" sz="2400" dirty="0"/>
              <a:t> blocks?</a:t>
            </a:r>
          </a:p>
          <a:p>
            <a:pPr eaLnBrk="1" hangingPunct="1"/>
            <a:endParaRPr lang="en-US" altLang="en-US" sz="2400" dirty="0"/>
          </a:p>
          <a:p>
            <a:pPr eaLnBrk="1" hangingPunct="1"/>
            <a:r>
              <a:rPr lang="en-US" altLang="en-US" sz="2400" dirty="0"/>
              <a:t>Jenny’s Sewing Studio will offer </a:t>
            </a:r>
            <a:r>
              <a:rPr lang="en-US" altLang="en-US" sz="2400" dirty="0" smtClean="0">
                <a:hlinkClick r:id="rId2"/>
              </a:rPr>
              <a:t>Extra Help sessions</a:t>
            </a:r>
            <a:r>
              <a:rPr lang="en-US" altLang="en-US" sz="2400" dirty="0" smtClean="0"/>
              <a:t> on request. You can request a private session or a group extra help session.  </a:t>
            </a:r>
            <a:endParaRPr lang="en-US" altLang="en-US" sz="2400" dirty="0"/>
          </a:p>
        </p:txBody>
      </p:sp>
      <p:pic>
        <p:nvPicPr>
          <p:cNvPr id="1505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962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s://i1.wp.com/blog.jennys-sewing-studio.com/wp-content/uploads/2018/12/lap-quilting-1.jpg?resize=232%2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581367"/>
            <a:ext cx="2362200" cy="305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Rectangle 3"/>
          <p:cNvSpPr>
            <a:spLocks noChangeArrowheads="1"/>
          </p:cNvSpPr>
          <p:nvPr/>
        </p:nvSpPr>
        <p:spPr bwMode="auto">
          <a:xfrm>
            <a:off x="228600" y="196850"/>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t>Each student can bring their sewing machine ( in good working order ) to work along with the instructor. </a:t>
            </a:r>
            <a:r>
              <a:rPr lang="en-US" altLang="en-US" sz="2400" dirty="0" smtClean="0"/>
              <a:t>You will not need a sewing machine in Lesson 1. A </a:t>
            </a:r>
            <a:r>
              <a:rPr lang="en-US" altLang="en-US" sz="2400" dirty="0"/>
              <a:t>monthly materials list will be emailed once you enroll. The Lap Quilt Book is strongly suggested as a follow along guide</a:t>
            </a:r>
            <a:r>
              <a:rPr lang="en-US" altLang="en-US" sz="2400" dirty="0" smtClean="0"/>
              <a:t>. A </a:t>
            </a:r>
            <a:r>
              <a:rPr lang="en-US" altLang="en-US" sz="2400" dirty="0"/>
              <a:t>sewing machine can be provided on request if available.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
          <p:cNvSpPr>
            <a:spLocks noChangeArrowheads="1"/>
          </p:cNvSpPr>
          <p:nvPr/>
        </p:nvSpPr>
        <p:spPr bwMode="auto">
          <a:xfrm>
            <a:off x="457200" y="533400"/>
            <a:ext cx="8153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800" dirty="0">
              <a:latin typeface="Arial" charset="0"/>
            </a:endParaRPr>
          </a:p>
          <a:p>
            <a:pPr eaLnBrk="1" hangingPunct="1">
              <a:spcBef>
                <a:spcPct val="0"/>
              </a:spcBef>
              <a:buFontTx/>
              <a:buNone/>
            </a:pPr>
            <a:r>
              <a:rPr lang="en-US" altLang="en-US" sz="2800" dirty="0">
                <a:latin typeface="Arial" charset="0"/>
              </a:rPr>
              <a:t>You can find me on line at:</a:t>
            </a:r>
          </a:p>
          <a:p>
            <a:pPr eaLnBrk="1" hangingPunct="1">
              <a:spcBef>
                <a:spcPct val="0"/>
              </a:spcBef>
              <a:buFontTx/>
              <a:buNone/>
            </a:pPr>
            <a:r>
              <a:rPr lang="en-US" altLang="en-US" sz="2800" dirty="0">
                <a:latin typeface="Arial" charset="0"/>
              </a:rPr>
              <a:t> </a:t>
            </a:r>
            <a:r>
              <a:rPr lang="en-US" altLang="en-US" sz="2800" dirty="0">
                <a:latin typeface="Arial" charset="0"/>
                <a:hlinkClick r:id="rId2"/>
              </a:rPr>
              <a:t>www.jennys-sewing-studio.com</a:t>
            </a:r>
            <a:endParaRPr lang="en-US" altLang="en-US" sz="2800" dirty="0">
              <a:latin typeface="Arial" charset="0"/>
            </a:endParaRPr>
          </a:p>
          <a:p>
            <a:pPr eaLnBrk="1" hangingPunct="1">
              <a:spcBef>
                <a:spcPct val="0"/>
              </a:spcBef>
              <a:buFontTx/>
              <a:buNone/>
            </a:pPr>
            <a:endParaRPr lang="en-US" altLang="en-US" sz="2800" dirty="0">
              <a:latin typeface="Arial" charset="0"/>
            </a:endParaRPr>
          </a:p>
          <a:p>
            <a:pPr eaLnBrk="1" hangingPunct="1">
              <a:spcBef>
                <a:spcPct val="0"/>
              </a:spcBef>
              <a:buFontTx/>
              <a:buNone/>
            </a:pPr>
            <a:endParaRPr lang="en-US" altLang="en-US" sz="2800" dirty="0">
              <a:latin typeface="Arial" charset="0"/>
            </a:endParaRPr>
          </a:p>
          <a:p>
            <a:pPr eaLnBrk="1" hangingPunct="1">
              <a:spcBef>
                <a:spcPct val="0"/>
              </a:spcBef>
              <a:buFontTx/>
              <a:buNone/>
            </a:pPr>
            <a:endParaRPr lang="en-US" altLang="en-US" sz="2800" dirty="0">
              <a:latin typeface="Arial" charset="0"/>
            </a:endParaRPr>
          </a:p>
          <a:p>
            <a:pPr eaLnBrk="1" hangingPunct="1">
              <a:spcBef>
                <a:spcPct val="0"/>
              </a:spcBef>
              <a:buFontTx/>
              <a:buNone/>
            </a:pPr>
            <a:endParaRPr lang="en-US" altLang="en-US" sz="2800" dirty="0">
              <a:latin typeface="Arial" charset="0"/>
            </a:endParaRPr>
          </a:p>
        </p:txBody>
      </p:sp>
      <p:pic>
        <p:nvPicPr>
          <p:cNvPr id="19149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75311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
          <p:cNvSpPr>
            <a:spLocks noChangeArrowheads="1"/>
          </p:cNvSpPr>
          <p:nvPr/>
        </p:nvSpPr>
        <p:spPr bwMode="auto">
          <a:xfrm>
            <a:off x="228600" y="304800"/>
            <a:ext cx="8610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smtClean="0">
                <a:latin typeface="Arial" charset="0"/>
              </a:rPr>
              <a:t>Jenny’s Sewing Studio is at </a:t>
            </a:r>
            <a:r>
              <a:rPr lang="en-US" altLang="en-US" sz="2800" dirty="0">
                <a:latin typeface="Arial" charset="0"/>
              </a:rPr>
              <a:t>my home </a:t>
            </a:r>
            <a:r>
              <a:rPr lang="en-US" altLang="en-US" sz="2800" dirty="0" smtClean="0">
                <a:latin typeface="Arial" charset="0"/>
              </a:rPr>
              <a:t>1030 </a:t>
            </a:r>
            <a:r>
              <a:rPr lang="en-US" altLang="en-US" sz="2800" dirty="0">
                <a:latin typeface="Arial" charset="0"/>
              </a:rPr>
              <a:t>South </a:t>
            </a:r>
            <a:r>
              <a:rPr lang="en-US" altLang="en-US" sz="2800" dirty="0">
                <a:latin typeface="Arial" charset="0"/>
              </a:rPr>
              <a:t>Schumaker</a:t>
            </a:r>
            <a:r>
              <a:rPr lang="en-US" altLang="en-US" sz="2800" dirty="0">
                <a:latin typeface="Arial" charset="0"/>
              </a:rPr>
              <a:t> Dr. I teach classes by enrollment and appointment only. Class information and calendar links can be </a:t>
            </a:r>
            <a:r>
              <a:rPr lang="en-US" altLang="en-US" sz="2800" dirty="0" smtClean="0">
                <a:latin typeface="Arial" charset="0"/>
              </a:rPr>
              <a:t>found at</a:t>
            </a:r>
          </a:p>
          <a:p>
            <a:pPr algn="ctr" eaLnBrk="1" hangingPunct="1">
              <a:spcBef>
                <a:spcPct val="0"/>
              </a:spcBef>
              <a:buFontTx/>
              <a:buNone/>
            </a:pPr>
            <a:r>
              <a:rPr lang="en-US" altLang="en-US" sz="2800" dirty="0" smtClean="0">
                <a:latin typeface="Arial" charset="0"/>
              </a:rPr>
              <a:t>https://jennys-sewing-studio.com/sewing-classes/</a:t>
            </a:r>
            <a:endParaRPr lang="en-US" altLang="en-US" sz="2800" dirty="0">
              <a:latin typeface="Arial" charset="0"/>
            </a:endParaRPr>
          </a:p>
        </p:txBody>
      </p:sp>
      <p:pic>
        <p:nvPicPr>
          <p:cNvPr id="1986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0573" y="2667000"/>
            <a:ext cx="342900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143000"/>
            <a:ext cx="7467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24444" y="285111"/>
            <a:ext cx="5995555" cy="646331"/>
          </a:xfrm>
          <a:prstGeom prst="rect">
            <a:avLst/>
          </a:prstGeom>
          <a:noFill/>
        </p:spPr>
        <p:txBody>
          <a:bodyPr wrap="square" rtlCol="0">
            <a:spAutoFit/>
          </a:bodyPr>
          <a:lstStyle/>
          <a:p>
            <a:r>
              <a:rPr lang="en-US" dirty="0" smtClean="0"/>
              <a:t>Here are pictures of some of my quilt students who have taken other quilting classes from me.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6172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28600" y="304800"/>
            <a:ext cx="8686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Here is a list of suggested equipment you will need for quilting</a:t>
            </a:r>
            <a:r>
              <a:rPr lang="en-US" altLang="en-US" sz="2400" dirty="0" smtClean="0">
                <a:latin typeface="Arial" charset="0"/>
              </a:rPr>
              <a:t>!</a:t>
            </a:r>
          </a:p>
          <a:p>
            <a:pPr algn="ctr" eaLnBrk="1" hangingPunct="1">
              <a:spcBef>
                <a:spcPct val="0"/>
              </a:spcBef>
              <a:buFontTx/>
              <a:buNone/>
            </a:pPr>
            <a:r>
              <a:rPr lang="en-US" altLang="en-US" sz="2400" dirty="0" smtClean="0">
                <a:latin typeface="Arial" charset="0"/>
              </a:rPr>
              <a:t>________________________________</a:t>
            </a:r>
            <a:endParaRPr lang="en-US" altLang="en-US" sz="2400" dirty="0">
              <a:latin typeface="Arial" charset="0"/>
            </a:endParaRPr>
          </a:p>
          <a:p>
            <a:pPr algn="ctr" eaLnBrk="1" hangingPunct="1">
              <a:spcBef>
                <a:spcPct val="0"/>
              </a:spcBef>
              <a:buFontTx/>
              <a:buNone/>
            </a:pPr>
            <a:r>
              <a:rPr lang="en-US" altLang="en-US" sz="2400" dirty="0" smtClean="0">
                <a:latin typeface="Arial" charset="0"/>
              </a:rPr>
              <a:t>We will not be using a machine in Lesson 1 but we will use the sewing machine in all the future lessons.</a:t>
            </a:r>
          </a:p>
          <a:p>
            <a:pPr algn="ctr" eaLnBrk="1" hangingPunct="1">
              <a:spcBef>
                <a:spcPct val="0"/>
              </a:spcBef>
              <a:buFontTx/>
              <a:buNone/>
            </a:pPr>
            <a:r>
              <a:rPr lang="en-US" altLang="en-US" sz="2400" dirty="0" smtClean="0">
                <a:latin typeface="Arial" charset="0"/>
              </a:rPr>
              <a:t>If you need a new machine get one </a:t>
            </a:r>
            <a:r>
              <a:rPr lang="en-US" altLang="en-US" sz="2400" dirty="0">
                <a:latin typeface="Arial" charset="0"/>
              </a:rPr>
              <a:t>you can be creative with. I suggest an electronic sewing machine with electronic foot controller so you can easily control the feed of the fabric and the speed of the machine. It helps to be precise with the seams. </a:t>
            </a:r>
            <a:r>
              <a:rPr lang="en-US" altLang="en-US" sz="2400" dirty="0" smtClean="0">
                <a:latin typeface="Arial" charset="0"/>
              </a:rPr>
              <a:t>I can supply a machine for your lesson. Please reserve the machine in advance to be use in the classroom.</a:t>
            </a:r>
            <a:endParaRPr lang="en-US" altLang="en-US" sz="2400" dirty="0">
              <a:latin typeface="Arial" charset="0"/>
            </a:endParaRPr>
          </a:p>
        </p:txBody>
      </p:sp>
      <p:pic>
        <p:nvPicPr>
          <p:cNvPr id="71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0391" y="4343400"/>
            <a:ext cx="1905000" cy="187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Box 1"/>
          <p:cNvSpPr txBox="1">
            <a:spLocks noChangeArrowheads="1"/>
          </p:cNvSpPr>
          <p:nvPr/>
        </p:nvSpPr>
        <p:spPr bwMode="auto">
          <a:xfrm>
            <a:off x="762000" y="533400"/>
            <a:ext cx="6934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One on One classes give our customers the benefit of personalized sewing instruction.  I can discuss what you want to learn and I can tailor the class time to fit your needs. I can choose the perfect day for your class and give you my undivided attention.</a:t>
            </a:r>
          </a:p>
        </p:txBody>
      </p:sp>
      <p:pic>
        <p:nvPicPr>
          <p:cNvPr id="2068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33738"/>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1"/>
          <p:cNvSpPr>
            <a:spLocks noChangeArrowheads="1"/>
          </p:cNvSpPr>
          <p:nvPr/>
        </p:nvSpPr>
        <p:spPr bwMode="auto">
          <a:xfrm>
            <a:off x="3276600" y="1193800"/>
            <a:ext cx="502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With over 41 years of hands on experience as a sewing machine educator, trainer, and sewing machine dealer, I can show you how to make sewing a fun and enjoyable hobby, inspire you to greater heights with the latest sewing products, embroidery ideas, and software. I strive to provide all of our customers with PERSONAL CARE and assistance. </a:t>
            </a:r>
          </a:p>
          <a:p>
            <a:pPr eaLnBrk="1" hangingPunct="1">
              <a:spcBef>
                <a:spcPct val="0"/>
              </a:spcBef>
              <a:buFontTx/>
              <a:buNone/>
            </a:pPr>
            <a:r>
              <a:rPr lang="en-US" altLang="en-US" sz="2400" dirty="0">
                <a:latin typeface="Arial" charset="0"/>
              </a:rPr>
              <a:t>Sincerely, Jennifer </a:t>
            </a:r>
            <a:r>
              <a:rPr lang="en-US" altLang="en-US" sz="2400" dirty="0">
                <a:latin typeface="Arial" charset="0"/>
              </a:rPr>
              <a:t>Friedel</a:t>
            </a:r>
            <a:endParaRPr lang="en-US" altLang="en-US" sz="2400" dirty="0">
              <a:latin typeface="Arial" charset="0"/>
            </a:endParaRPr>
          </a:p>
        </p:txBody>
      </p:sp>
      <p:pic>
        <p:nvPicPr>
          <p:cNvPr id="2078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24384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Box 1"/>
          <p:cNvSpPr txBox="1">
            <a:spLocks noChangeArrowheads="1"/>
          </p:cNvSpPr>
          <p:nvPr/>
        </p:nvSpPr>
        <p:spPr bwMode="auto">
          <a:xfrm>
            <a:off x="762000" y="6858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Finally, no sewing room would be complete without a buddy. Many years ago Bandit was my sewing room cat! He watched me make a lot of projects and took over my ironing board. Happy Quilting!</a:t>
            </a:r>
          </a:p>
        </p:txBody>
      </p:sp>
      <p:pic>
        <p:nvPicPr>
          <p:cNvPr id="2170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384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38200"/>
            <a:ext cx="39624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762000" y="4267200"/>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Look for a machine with a bed extension and a front drop in bobbin. </a:t>
            </a:r>
            <a:r>
              <a:rPr lang="en-US" altLang="en-US" sz="2400" dirty="0" smtClean="0">
                <a:latin typeface="Arial" charset="0"/>
              </a:rPr>
              <a:t>The pictured </a:t>
            </a:r>
            <a:r>
              <a:rPr lang="en-US" altLang="en-US" sz="2400" dirty="0">
                <a:latin typeface="Arial" charset="0"/>
              </a:rPr>
              <a:t>machine is a basic and easy to use.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143000"/>
            <a:ext cx="4445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1143000" y="4114800"/>
            <a:ext cx="6858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Spend a little more and get a wider arm extension. You can then fit a bigger quilt under the machine. You may also look for a machine that writes sewn letters. That way you can personalize.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381000" y="533400"/>
            <a:ext cx="85344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If you are considering a new </a:t>
            </a:r>
            <a:r>
              <a:rPr lang="en-US" altLang="en-US" sz="2400" dirty="0" smtClean="0">
                <a:latin typeface="Arial" charset="0"/>
              </a:rPr>
              <a:t>machine, </a:t>
            </a:r>
            <a:r>
              <a:rPr lang="en-US" altLang="en-US" sz="2400" dirty="0">
                <a:latin typeface="Arial" charset="0"/>
              </a:rPr>
              <a:t>make sure to add a few built in decorative stitch functions. Here is a quilt I did using a heart applique’ and many combinations of decorative stitching. The quilt will give you an idea of how useful the stitches can be in the embellishment process</a:t>
            </a:r>
            <a:r>
              <a:rPr lang="en-US" altLang="en-US" sz="1800" dirty="0">
                <a:latin typeface="Arial" charset="0"/>
              </a:rPr>
              <a:t>. </a:t>
            </a:r>
            <a:r>
              <a:rPr lang="en-US" altLang="en-US" sz="2400" dirty="0">
                <a:latin typeface="Arial" charset="0"/>
              </a:rPr>
              <a:t>It was so much fun to be creative. These blocks were made by myself and several of my previous employees. </a:t>
            </a:r>
          </a:p>
          <a:p>
            <a:pPr eaLnBrk="1" hangingPunct="1">
              <a:spcBef>
                <a:spcPct val="0"/>
              </a:spcBef>
              <a:buFontTx/>
              <a:buNone/>
            </a:pPr>
            <a:endParaRPr lang="en-US" altLang="en-US" sz="1800" dirty="0">
              <a:latin typeface="Arial" charset="0"/>
            </a:endParaRPr>
          </a:p>
        </p:txBody>
      </p:sp>
      <p:pic>
        <p:nvPicPr>
          <p:cNvPr id="122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581400"/>
            <a:ext cx="2159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4750" y="3581400"/>
            <a:ext cx="27701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304800"/>
            <a:ext cx="4953000" cy="5539978"/>
          </a:xfrm>
          <a:prstGeom prst="rect">
            <a:avLst/>
          </a:prstGeom>
          <a:noFill/>
        </p:spPr>
        <p:txBody>
          <a:bodyPr>
            <a:spAutoFit/>
          </a:bodyPr>
          <a:lstStyle/>
          <a:p>
            <a:pPr>
              <a:defRPr/>
            </a:pPr>
            <a:r>
              <a:rPr lang="en-US" sz="2400" dirty="0"/>
              <a:t>Here is a list of </a:t>
            </a:r>
            <a:r>
              <a:rPr lang="en-US" sz="2400" dirty="0" smtClean="0"/>
              <a:t>supplies </a:t>
            </a:r>
            <a:r>
              <a:rPr lang="en-US" sz="2400" dirty="0"/>
              <a:t>you will need. </a:t>
            </a:r>
            <a:r>
              <a:rPr lang="en-US" sz="2400" dirty="0"/>
              <a:t>I will cover how you will use them as we talk about technique.</a:t>
            </a:r>
          </a:p>
          <a:p>
            <a:pPr marL="285750" indent="-285750">
              <a:buFont typeface="Arial" panose="020B0604020202020204" pitchFamily="34" charset="0"/>
              <a:buChar char="•"/>
              <a:defRPr/>
            </a:pPr>
            <a:r>
              <a:rPr lang="en-US" sz="2400" dirty="0"/>
              <a:t>Good sharp scissors and trimmers</a:t>
            </a:r>
          </a:p>
          <a:p>
            <a:pPr marL="285750" indent="-285750">
              <a:buFont typeface="Arial" panose="020B0604020202020204" pitchFamily="34" charset="0"/>
              <a:buChar char="•"/>
              <a:defRPr/>
            </a:pPr>
            <a:r>
              <a:rPr lang="en-US" sz="2400" dirty="0" smtClean="0"/>
              <a:t>Sewing and knitting or Seam </a:t>
            </a:r>
            <a:r>
              <a:rPr lang="en-US" sz="2400" dirty="0"/>
              <a:t>gauge</a:t>
            </a:r>
          </a:p>
          <a:p>
            <a:pPr marL="285750" indent="-285750">
              <a:buFont typeface="Arial" panose="020B0604020202020204" pitchFamily="34" charset="0"/>
              <a:buChar char="•"/>
              <a:defRPr/>
            </a:pPr>
            <a:r>
              <a:rPr lang="en-US" sz="2400" dirty="0"/>
              <a:t>Thimble</a:t>
            </a:r>
          </a:p>
          <a:p>
            <a:pPr marL="285750" indent="-285750">
              <a:buFont typeface="Arial" panose="020B0604020202020204" pitchFamily="34" charset="0"/>
              <a:buChar char="•"/>
              <a:defRPr/>
            </a:pPr>
            <a:r>
              <a:rPr lang="en-US" sz="2400" dirty="0"/>
              <a:t>Seam ripper</a:t>
            </a:r>
          </a:p>
          <a:p>
            <a:pPr marL="285750" indent="-285750">
              <a:buFont typeface="Arial" panose="020B0604020202020204" pitchFamily="34" charset="0"/>
              <a:buChar char="•"/>
              <a:defRPr/>
            </a:pPr>
            <a:r>
              <a:rPr lang="en-US" sz="2400" dirty="0" smtClean="0"/>
              <a:t>Medium safety </a:t>
            </a:r>
            <a:r>
              <a:rPr lang="en-US" sz="2400" dirty="0"/>
              <a:t>pins</a:t>
            </a:r>
          </a:p>
          <a:p>
            <a:pPr marL="285750" indent="-285750">
              <a:buFont typeface="Arial" panose="020B0604020202020204" pitchFamily="34" charset="0"/>
              <a:buChar char="•"/>
              <a:defRPr/>
            </a:pPr>
            <a:r>
              <a:rPr lang="en-US" sz="2400" dirty="0"/>
              <a:t>Steam iron and pressing </a:t>
            </a:r>
            <a:r>
              <a:rPr lang="en-US" sz="2400" dirty="0" smtClean="0"/>
              <a:t>mat</a:t>
            </a:r>
          </a:p>
          <a:p>
            <a:pPr marL="285750" indent="-285750">
              <a:buFont typeface="Arial" panose="020B0604020202020204" pitchFamily="34" charset="0"/>
              <a:buChar char="•"/>
              <a:defRPr/>
            </a:pPr>
            <a:r>
              <a:rPr lang="en-US" sz="2400" dirty="0" smtClean="0"/>
              <a:t>(Jenny will supply an iron and press mat for class)</a:t>
            </a:r>
            <a:endParaRPr lang="en-US" sz="2400" dirty="0"/>
          </a:p>
          <a:p>
            <a:pPr marL="285750" indent="-285750">
              <a:buFont typeface="Arial" panose="020B0604020202020204" pitchFamily="34" charset="0"/>
              <a:buChar char="•"/>
              <a:defRPr/>
            </a:pPr>
            <a:r>
              <a:rPr lang="en-US" sz="2400" dirty="0"/>
              <a:t>Thread in a neutral shade</a:t>
            </a:r>
          </a:p>
          <a:p>
            <a:pPr>
              <a:defRPr/>
            </a:pPr>
            <a:endParaRPr lang="en-US" dirty="0"/>
          </a:p>
        </p:txBody>
      </p:sp>
      <p:pic>
        <p:nvPicPr>
          <p:cNvPr id="174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39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47" y="1048472"/>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230475" y="3053575"/>
            <a:ext cx="1030288"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8099" y="10391"/>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76350" y="4800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22824" y="3043184"/>
            <a:ext cx="14795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962400" y="609600"/>
            <a:ext cx="464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dirty="0">
                <a:latin typeface="Arial" charset="0"/>
              </a:rPr>
              <a:t>Fabric markers like a wash away pen</a:t>
            </a:r>
          </a:p>
          <a:p>
            <a:pPr eaLnBrk="1" hangingPunct="1">
              <a:spcBef>
                <a:spcPct val="0"/>
              </a:spcBef>
            </a:pPr>
            <a:r>
              <a:rPr lang="en-US" altLang="en-US" sz="2400" dirty="0">
                <a:latin typeface="Arial" charset="0"/>
              </a:rPr>
              <a:t>Clover chalk in white for dark colors</a:t>
            </a:r>
          </a:p>
          <a:p>
            <a:pPr eaLnBrk="1" hangingPunct="1">
              <a:spcBef>
                <a:spcPct val="0"/>
              </a:spcBef>
            </a:pPr>
            <a:r>
              <a:rPr lang="en-US" altLang="en-US" sz="2400" dirty="0">
                <a:latin typeface="Arial" charset="0"/>
              </a:rPr>
              <a:t>Seam presser</a:t>
            </a:r>
          </a:p>
        </p:txBody>
      </p:sp>
      <p:pic>
        <p:nvPicPr>
          <p:cNvPr id="184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2318" y="281247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4260"/>
            <a:ext cx="12192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6318" y="3352800"/>
            <a:ext cx="3175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3187700"/>
            <a:ext cx="1352550" cy="304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31327</TotalTime>
  <Words>1964</Words>
  <Application>Microsoft Office PowerPoint</Application>
  <PresentationFormat>On-screen Show (4:3)</PresentationFormat>
  <Paragraphs>85</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Learn How to Lap Quilt! Lesson 1</vt:lpstr>
      <vt:lpstr>  Quilting is fun and easy ! All you need to know is how to use the straight stitch on your machine!   Lap Quilting allows you to make small 12 ½” blocks that are bordered and assembled to make any size quilt you wish. You will learn a lot about different piecing techniques in the months to come.  For our Lap Quilting introduction I will suggest notions and tools and fabrics you may need to complete a quilt. Class registration is required because of size restrictions!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TechSmith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r.eash</dc:creator>
  <cp:lastModifiedBy>Windows User</cp:lastModifiedBy>
  <cp:revision>136</cp:revision>
  <dcterms:created xsi:type="dcterms:W3CDTF">2009-12-08T17:51:58Z</dcterms:created>
  <dcterms:modified xsi:type="dcterms:W3CDTF">2019-11-25T05:15:52Z</dcterms:modified>
</cp:coreProperties>
</file>